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9"/>
  </p:notesMasterIdLst>
  <p:sldIdLst>
    <p:sldId id="256" r:id="rId2"/>
    <p:sldId id="257" r:id="rId3"/>
    <p:sldId id="266" r:id="rId4"/>
    <p:sldId id="267" r:id="rId5"/>
    <p:sldId id="258" r:id="rId6"/>
    <p:sldId id="324" r:id="rId7"/>
    <p:sldId id="311" r:id="rId8"/>
    <p:sldId id="259" r:id="rId9"/>
    <p:sldId id="260" r:id="rId10"/>
    <p:sldId id="312" r:id="rId11"/>
    <p:sldId id="313" r:id="rId12"/>
    <p:sldId id="314" r:id="rId13"/>
    <p:sldId id="315" r:id="rId14"/>
    <p:sldId id="261" r:id="rId15"/>
    <p:sldId id="262" r:id="rId16"/>
    <p:sldId id="263" r:id="rId17"/>
    <p:sldId id="264"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Cambria Math" panose="02040503050406030204" pitchFamily="18" charset="0"/>
      <p:regular r:id="rId24"/>
    </p:embeddedFont>
    <p:embeddedFont>
      <p:font typeface="Ubuntu"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7" y="8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png>
</file>

<file path=ppt/media/image26.jpg>
</file>

<file path=ppt/media/image27.jpg>
</file>

<file path=ppt/media/image28.jpg>
</file>

<file path=ppt/media/image29.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df4b05e634_1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df4b05e634_1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dad757a85b_2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dad757a85b_2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b6d8c715a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b6d8c715a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b6d8c715ae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b6d8c715ae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dad757a85b_1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dad757a85b_1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b6d8c715ae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b6d8c715ae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dad757aa59_0_8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dad757aa59_0_8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6d8c715ae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b6d8c715ae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df4b05e634_1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df4b05e634_1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C28B9-8755-45A3-B57E-80102AFBDB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C15F04-49FC-4DF0-B9A3-ECDD025455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751E70-0D1C-4663-9A56-9C678517B73A}"/>
              </a:ext>
            </a:extLst>
          </p:cNvPr>
          <p:cNvSpPr>
            <a:spLocks noGrp="1"/>
          </p:cNvSpPr>
          <p:nvPr>
            <p:ph type="dt" sz="half" idx="10"/>
          </p:nvPr>
        </p:nvSpPr>
        <p:spPr/>
        <p:txBody>
          <a:bodyPr/>
          <a:lstStyle/>
          <a:p>
            <a:fld id="{325DE89E-6964-4EC5-AA30-CEE41B040663}" type="datetimeFigureOut">
              <a:rPr lang="en-US" smtClean="0"/>
              <a:t>6/27/2021</a:t>
            </a:fld>
            <a:endParaRPr lang="en-US"/>
          </a:p>
        </p:txBody>
      </p:sp>
      <p:sp>
        <p:nvSpPr>
          <p:cNvPr id="5" name="Footer Placeholder 4">
            <a:extLst>
              <a:ext uri="{FF2B5EF4-FFF2-40B4-BE49-F238E27FC236}">
                <a16:creationId xmlns:a16="http://schemas.microsoft.com/office/drawing/2014/main" id="{E12E7A67-7C7A-406F-AED1-1FA60257AD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3024C2-B8C2-470F-A918-517D1DD3CF74}"/>
              </a:ext>
            </a:extLst>
          </p:cNvPr>
          <p:cNvSpPr>
            <a:spLocks noGrp="1"/>
          </p:cNvSpPr>
          <p:nvPr>
            <p:ph type="sldNum" sz="quarter" idx="12"/>
          </p:nvPr>
        </p:nvSpPr>
        <p:spPr/>
        <p:txBody>
          <a:bodyPr/>
          <a:lstStyle/>
          <a:p>
            <a:fld id="{127A140F-569D-498A-BAD5-6B619829493D}" type="slidenum">
              <a:rPr lang="en-US" smtClean="0"/>
              <a:t>‹#›</a:t>
            </a:fld>
            <a:endParaRPr lang="en-US"/>
          </a:p>
        </p:txBody>
      </p:sp>
    </p:spTree>
    <p:extLst>
      <p:ext uri="{BB962C8B-B14F-4D97-AF65-F5344CB8AC3E}">
        <p14:creationId xmlns:p14="http://schemas.microsoft.com/office/powerpoint/2010/main" val="2809725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21.pn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hyperlink" Target="https://guarded-dusk-98917.herokuapp.com/" TargetMode="External"/><Relationship Id="rId4" Type="http://schemas.openxmlformats.org/officeDocument/2006/relationships/hyperlink" Target="https://safe-temple-51493.herokuapp.co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7.jpg"/></Relationships>
</file>

<file path=ppt/slides/_rels/slide16.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1.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60"/>
        <p:cNvGrpSpPr/>
        <p:nvPr/>
      </p:nvGrpSpPr>
      <p:grpSpPr>
        <a:xfrm>
          <a:off x="0" y="0"/>
          <a:ext cx="0" cy="0"/>
          <a:chOff x="0" y="0"/>
          <a:chExt cx="0" cy="0"/>
        </a:xfrm>
      </p:grpSpPr>
      <p:sp>
        <p:nvSpPr>
          <p:cNvPr id="61" name="Google Shape;61;p14"/>
          <p:cNvSpPr txBox="1"/>
          <p:nvPr/>
        </p:nvSpPr>
        <p:spPr>
          <a:xfrm>
            <a:off x="127990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 </a:t>
            </a:r>
            <a:endParaRPr/>
          </a:p>
        </p:txBody>
      </p:sp>
      <p:sp>
        <p:nvSpPr>
          <p:cNvPr id="63" name="Google Shape;63;p14"/>
          <p:cNvSpPr/>
          <p:nvPr/>
        </p:nvSpPr>
        <p:spPr>
          <a:xfrm>
            <a:off x="2573865" y="40305"/>
            <a:ext cx="6381900" cy="400200"/>
          </a:xfrm>
          <a:prstGeom prst="rect">
            <a:avLst/>
          </a:prstGeom>
          <a:solidFill>
            <a:srgbClr val="073763"/>
          </a:solidFill>
          <a:ln w="9525" cap="flat" cmpd="sng">
            <a:solidFill>
              <a:schemeClr val="dk2"/>
            </a:solidFill>
            <a:prstDash val="solid"/>
            <a:round/>
            <a:headEnd type="none" w="sm" len="sm"/>
            <a:tailEnd type="none" w="sm" len="sm"/>
          </a:ln>
          <a:effectLst>
            <a:outerShdw blurRad="57150" dist="19050" dir="5400000" algn="bl" rotWithShape="0">
              <a:srgbClr val="1C4587">
                <a:alpha val="58999"/>
              </a:srgbClr>
            </a:outerShdw>
            <a:reflection stA="84000" endPos="4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64;p14"/>
          <p:cNvSpPr txBox="1"/>
          <p:nvPr/>
        </p:nvSpPr>
        <p:spPr>
          <a:xfrm>
            <a:off x="1844322" y="-51968"/>
            <a:ext cx="7840986" cy="58474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600" b="1" dirty="0">
                <a:solidFill>
                  <a:schemeClr val="lt1"/>
                </a:solidFill>
              </a:rPr>
              <a:t>Health Insurance Premium Prediction</a:t>
            </a:r>
            <a:endParaRPr sz="2600" b="1"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B5132F-3707-44BA-9CEB-8673EF1B2A0F}"/>
              </a:ext>
            </a:extLst>
          </p:cNvPr>
          <p:cNvPicPr>
            <a:picLocks noChangeAspect="1"/>
          </p:cNvPicPr>
          <p:nvPr/>
        </p:nvPicPr>
        <p:blipFill>
          <a:blip r:embed="rId2"/>
          <a:stretch>
            <a:fillRect/>
          </a:stretch>
        </p:blipFill>
        <p:spPr>
          <a:xfrm>
            <a:off x="0" y="-895"/>
            <a:ext cx="9144000" cy="5144396"/>
          </a:xfrm>
          <a:prstGeom prst="rect">
            <a:avLst/>
          </a:prstGeom>
        </p:spPr>
      </p:pic>
      <p:sp>
        <p:nvSpPr>
          <p:cNvPr id="5" name="TextBox 4">
            <a:extLst>
              <a:ext uri="{FF2B5EF4-FFF2-40B4-BE49-F238E27FC236}">
                <a16:creationId xmlns:a16="http://schemas.microsoft.com/office/drawing/2014/main" id="{0F9D04B7-03C9-4895-84F6-D6380FD573A6}"/>
              </a:ext>
            </a:extLst>
          </p:cNvPr>
          <p:cNvSpPr txBox="1"/>
          <p:nvPr/>
        </p:nvSpPr>
        <p:spPr>
          <a:xfrm>
            <a:off x="1678781" y="1835944"/>
            <a:ext cx="4271963" cy="1962076"/>
          </a:xfrm>
          <a:prstGeom prst="rect">
            <a:avLst/>
          </a:prstGeom>
          <a:noFill/>
        </p:spPr>
        <p:txBody>
          <a:bodyPr wrap="square" rtlCol="0">
            <a:spAutoFit/>
          </a:bodyPr>
          <a:lstStyle>
            <a:defPPr>
              <a:defRPr lang="en-US"/>
            </a:defPPr>
            <a:lvl1pPr algn="ctr">
              <a:defRPr sz="5400" b="1">
                <a:solidFill>
                  <a:srgbClr val="074F85"/>
                </a:solidFill>
              </a:defRPr>
            </a:lvl1pPr>
          </a:lstStyle>
          <a:p>
            <a:r>
              <a:rPr lang="en-CA" sz="4050" dirty="0"/>
              <a:t>Assessing Model Performance</a:t>
            </a:r>
            <a:endParaRPr lang="en-US" sz="4050" dirty="0"/>
          </a:p>
        </p:txBody>
      </p:sp>
    </p:spTree>
    <p:extLst>
      <p:ext uri="{BB962C8B-B14F-4D97-AF65-F5344CB8AC3E}">
        <p14:creationId xmlns:p14="http://schemas.microsoft.com/office/powerpoint/2010/main" val="6198951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FFC9E1CE-BE21-4D69-B4BC-7163269D144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6659" y="-19936"/>
            <a:ext cx="9144000" cy="5163436"/>
          </a:xfrm>
          <a:prstGeom prst="rect">
            <a:avLst/>
          </a:prstGeom>
        </p:spPr>
      </p:pic>
      <p:sp>
        <p:nvSpPr>
          <p:cNvPr id="12" name="Прямоугольник 11">
            <a:extLst>
              <a:ext uri="{FF2B5EF4-FFF2-40B4-BE49-F238E27FC236}">
                <a16:creationId xmlns:a16="http://schemas.microsoft.com/office/drawing/2014/main" id="{B4B1F363-5EFE-402E-91B7-C999DD6A5345}"/>
              </a:ext>
            </a:extLst>
          </p:cNvPr>
          <p:cNvSpPr/>
          <p:nvPr/>
        </p:nvSpPr>
        <p:spPr>
          <a:xfrm>
            <a:off x="356465" y="915961"/>
            <a:ext cx="8443685" cy="553998"/>
          </a:xfrm>
          <a:prstGeom prst="rect">
            <a:avLst/>
          </a:prstGeom>
        </p:spPr>
        <p:txBody>
          <a:bodyPr wrap="square">
            <a:spAutoFit/>
          </a:bodyPr>
          <a:lstStyle/>
          <a:p>
            <a:pPr marL="257175" indent="-257175">
              <a:buFont typeface="Arial" panose="020B0604020202020204" pitchFamily="34" charset="0"/>
              <a:buChar char="•"/>
            </a:pPr>
            <a:r>
              <a:rPr lang="en-CA" sz="1500" dirty="0">
                <a:latin typeface="Montserrat" charset="0"/>
                <a:ea typeface="Montserrat" charset="0"/>
                <a:cs typeface="Montserrat" charset="0"/>
              </a:rPr>
              <a:t>After model fitting, we would like to assess the performance of the model by comparing model predictions to actual (True) data</a:t>
            </a:r>
          </a:p>
        </p:txBody>
      </p:sp>
      <p:sp>
        <p:nvSpPr>
          <p:cNvPr id="14" name="Slide Number Placeholder 5"/>
          <p:cNvSpPr>
            <a:spLocks noGrp="1"/>
          </p:cNvSpPr>
          <p:nvPr>
            <p:ph type="sldNum" sz="quarter" idx="12"/>
          </p:nvPr>
        </p:nvSpPr>
        <p:spPr>
          <a:xfrm>
            <a:off x="6666550" y="4684935"/>
            <a:ext cx="2133600" cy="273844"/>
          </a:xfrm>
        </p:spPr>
        <p:txBody>
          <a:bodyPr>
            <a:normAutofit fontScale="70000" lnSpcReduction="20000"/>
          </a:bodyPr>
          <a:lstStyle/>
          <a:p>
            <a:fld id="{B6F15528-21DE-4FAA-801E-634DDDAF4B2B}" type="slidenum">
              <a:rPr lang="en-US" smtClean="0"/>
              <a:pPr/>
              <a:t>11</a:t>
            </a:fld>
            <a:endParaRPr lang="en-US" dirty="0"/>
          </a:p>
        </p:txBody>
      </p:sp>
      <p:cxnSp>
        <p:nvCxnSpPr>
          <p:cNvPr id="22" name="Straight Connector 21"/>
          <p:cNvCxnSpPr/>
          <p:nvPr/>
        </p:nvCxnSpPr>
        <p:spPr>
          <a:xfrm>
            <a:off x="2977565" y="2819643"/>
            <a:ext cx="7026" cy="682968"/>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V="1">
            <a:off x="1112132" y="3968229"/>
            <a:ext cx="2930265" cy="18805"/>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flipV="1">
            <a:off x="1094557" y="1782849"/>
            <a:ext cx="40569" cy="2221455"/>
          </a:xfrm>
          <a:prstGeom prst="straightConnector1">
            <a:avLst/>
          </a:prstGeom>
          <a:ln w="57150">
            <a:solidFill>
              <a:srgbClr val="124359"/>
            </a:solidFill>
            <a:tailEnd type="triangle"/>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1525732" y="3322193"/>
            <a:ext cx="213149" cy="225089"/>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a:p>
        </p:txBody>
      </p:sp>
      <p:sp>
        <p:nvSpPr>
          <p:cNvPr id="26" name="Oval 25"/>
          <p:cNvSpPr/>
          <p:nvPr/>
        </p:nvSpPr>
        <p:spPr>
          <a:xfrm>
            <a:off x="2108279" y="2071220"/>
            <a:ext cx="213149" cy="225089"/>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a:p>
        </p:txBody>
      </p:sp>
      <p:sp>
        <p:nvSpPr>
          <p:cNvPr id="27" name="Oval 26"/>
          <p:cNvSpPr/>
          <p:nvPr/>
        </p:nvSpPr>
        <p:spPr>
          <a:xfrm>
            <a:off x="2878018" y="3322193"/>
            <a:ext cx="213149" cy="225089"/>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a:p>
        </p:txBody>
      </p:sp>
      <p:sp>
        <p:nvSpPr>
          <p:cNvPr id="28" name="Oval 27"/>
          <p:cNvSpPr/>
          <p:nvPr/>
        </p:nvSpPr>
        <p:spPr>
          <a:xfrm>
            <a:off x="3527145" y="1537705"/>
            <a:ext cx="213149" cy="225089"/>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a:p>
        </p:txBody>
      </p:sp>
      <p:sp>
        <p:nvSpPr>
          <p:cNvPr id="29" name="Oval 28"/>
          <p:cNvSpPr/>
          <p:nvPr/>
        </p:nvSpPr>
        <p:spPr>
          <a:xfrm>
            <a:off x="4434984" y="1691770"/>
            <a:ext cx="213149" cy="225089"/>
          </a:xfrm>
          <a:prstGeom prst="ellipse">
            <a:avLst/>
          </a:prstGeom>
          <a:solidFill>
            <a:schemeClr val="bg1">
              <a:lumMod val="5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a:p>
        </p:txBody>
      </p:sp>
      <p:cxnSp>
        <p:nvCxnSpPr>
          <p:cNvPr id="32" name="Straight Connector 31"/>
          <p:cNvCxnSpPr/>
          <p:nvPr/>
        </p:nvCxnSpPr>
        <p:spPr>
          <a:xfrm flipH="1">
            <a:off x="1150722" y="1979661"/>
            <a:ext cx="3361104" cy="1849849"/>
          </a:xfrm>
          <a:prstGeom prst="line">
            <a:avLst/>
          </a:prstGeom>
          <a:ln w="57150">
            <a:solidFill>
              <a:srgbClr val="A5D9E7"/>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3639516" y="1747897"/>
            <a:ext cx="7026" cy="682968"/>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2240700" y="2270602"/>
            <a:ext cx="0" cy="933882"/>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37" name="TextBox 36"/>
              <p:cNvSpPr txBox="1"/>
              <p:nvPr/>
            </p:nvSpPr>
            <p:spPr>
              <a:xfrm>
                <a:off x="2354510" y="1424732"/>
                <a:ext cx="1277529" cy="323165"/>
              </a:xfrm>
              <a:prstGeom prst="rect">
                <a:avLst/>
              </a:prstGeom>
              <a:noFill/>
            </p:spPr>
            <p:txBody>
              <a:bodyPr wrap="none" lIns="0" tIns="0" rIns="0" bIns="0" rtlCol="0">
                <a:spAutoFit/>
              </a:bodyPr>
              <a:lstStyle/>
              <a:p>
                <a14:m>
                  <m:oMath xmlns:m="http://schemas.openxmlformats.org/officeDocument/2006/math">
                    <m:sSub>
                      <m:sSubPr>
                        <m:ctrlPr>
                          <a:rPr lang="en-CA" sz="2100" b="1" i="1">
                            <a:latin typeface="Cambria Math" panose="02040503050406030204" pitchFamily="18" charset="0"/>
                          </a:rPr>
                        </m:ctrlPr>
                      </m:sSubPr>
                      <m:e>
                        <m:r>
                          <a:rPr lang="en-CA" sz="2100" b="1" i="1">
                            <a:latin typeface="Cambria Math" panose="02040503050406030204" pitchFamily="18" charset="0"/>
                          </a:rPr>
                          <m:t>𝒚</m:t>
                        </m:r>
                      </m:e>
                      <m:sub>
                        <m:r>
                          <a:rPr lang="en-CA" sz="2100" b="1" i="1">
                            <a:latin typeface="Cambria Math" panose="02040503050406030204" pitchFamily="18" charset="0"/>
                          </a:rPr>
                          <m:t>𝒊</m:t>
                        </m:r>
                      </m:sub>
                    </m:sSub>
                  </m:oMath>
                </a14:m>
                <a:r>
                  <a:rPr lang="en-CA" sz="2100" b="1" dirty="0"/>
                  <a:t> (actual)</a:t>
                </a:r>
              </a:p>
            </p:txBody>
          </p:sp>
        </mc:Choice>
        <mc:Fallback>
          <p:sp>
            <p:nvSpPr>
              <p:cNvPr id="37" name="TextBox 36"/>
              <p:cNvSpPr txBox="1">
                <a:spLocks noRot="1" noChangeAspect="1" noMove="1" noResize="1" noEditPoints="1" noAdjustHandles="1" noChangeArrowheads="1" noChangeShapeType="1" noTextEdit="1"/>
              </p:cNvSpPr>
              <p:nvPr/>
            </p:nvSpPr>
            <p:spPr>
              <a:xfrm>
                <a:off x="2354510" y="1424732"/>
                <a:ext cx="1277529" cy="323165"/>
              </a:xfrm>
              <a:prstGeom prst="rect">
                <a:avLst/>
              </a:prstGeom>
              <a:blipFill>
                <a:blip r:embed="rId4"/>
                <a:stretch>
                  <a:fillRect l="-7619" t="-26415" r="-11905" b="-50943"/>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38" name="TextBox 37"/>
              <p:cNvSpPr txBox="1"/>
              <p:nvPr/>
            </p:nvSpPr>
            <p:spPr>
              <a:xfrm>
                <a:off x="3516556" y="2516262"/>
                <a:ext cx="2967094" cy="323165"/>
              </a:xfrm>
              <a:prstGeom prst="rect">
                <a:avLst/>
              </a:prstGeom>
              <a:noFill/>
            </p:spPr>
            <p:txBody>
              <a:bodyPr wrap="none" lIns="0" tIns="0" rIns="0" bIns="0" rtlCol="0">
                <a:spAutoFit/>
              </a:bodyPr>
              <a:lstStyle/>
              <a:p>
                <a14:m>
                  <m:oMath xmlns:m="http://schemas.openxmlformats.org/officeDocument/2006/math">
                    <m:sSub>
                      <m:sSubPr>
                        <m:ctrlPr>
                          <a:rPr lang="en-CA" sz="2100" b="1" i="1">
                            <a:latin typeface="Cambria Math" panose="02040503050406030204" pitchFamily="18" charset="0"/>
                          </a:rPr>
                        </m:ctrlPr>
                      </m:sSubPr>
                      <m:e>
                        <m:acc>
                          <m:accPr>
                            <m:chr m:val="̂"/>
                            <m:ctrlPr>
                              <a:rPr lang="en-CA" sz="2100" b="1" i="1">
                                <a:latin typeface="Cambria Math" panose="02040503050406030204" pitchFamily="18" charset="0"/>
                              </a:rPr>
                            </m:ctrlPr>
                          </m:accPr>
                          <m:e>
                            <m:r>
                              <a:rPr lang="en-CA" sz="2100" b="1" i="1">
                                <a:latin typeface="Cambria Math" panose="02040503050406030204" pitchFamily="18" charset="0"/>
                              </a:rPr>
                              <m:t>𝒚</m:t>
                            </m:r>
                          </m:e>
                        </m:acc>
                      </m:e>
                      <m:sub>
                        <m:r>
                          <a:rPr lang="en-CA" sz="2100" b="1" i="1">
                            <a:latin typeface="Cambria Math" panose="02040503050406030204" pitchFamily="18" charset="0"/>
                          </a:rPr>
                          <m:t>𝒊</m:t>
                        </m:r>
                      </m:sub>
                    </m:sSub>
                  </m:oMath>
                </a14:m>
                <a:r>
                  <a:rPr lang="en-CA" sz="2100" b="1" dirty="0"/>
                  <a:t>(estimated/predicted)</a:t>
                </a:r>
              </a:p>
            </p:txBody>
          </p:sp>
        </mc:Choice>
        <mc:Fallback>
          <p:sp>
            <p:nvSpPr>
              <p:cNvPr id="38" name="TextBox 37"/>
              <p:cNvSpPr txBox="1">
                <a:spLocks noRot="1" noChangeAspect="1" noMove="1" noResize="1" noEditPoints="1" noAdjustHandles="1" noChangeArrowheads="1" noChangeShapeType="1" noTextEdit="1"/>
              </p:cNvSpPr>
              <p:nvPr/>
            </p:nvSpPr>
            <p:spPr>
              <a:xfrm>
                <a:off x="3516556" y="2516262"/>
                <a:ext cx="2967094" cy="323165"/>
              </a:xfrm>
              <a:prstGeom prst="rect">
                <a:avLst/>
              </a:prstGeom>
              <a:blipFill>
                <a:blip r:embed="rId5"/>
                <a:stretch>
                  <a:fillRect l="-3285" t="-26415" r="-4928" b="-50943"/>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39" name="TextBox 38"/>
              <p:cNvSpPr txBox="1"/>
              <p:nvPr/>
            </p:nvSpPr>
            <p:spPr>
              <a:xfrm>
                <a:off x="5450420" y="1936524"/>
                <a:ext cx="3577454" cy="32316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CA" sz="2100" b="1" i="1">
                          <a:latin typeface="Cambria Math" panose="02040503050406030204" pitchFamily="18" charset="0"/>
                        </a:rPr>
                        <m:t>𝑹𝒆𝒔𝒊𝒅𝒖𝒂𝒍𝒔</m:t>
                      </m:r>
                      <m:r>
                        <a:rPr lang="en-CA" sz="2100" b="1" i="1">
                          <a:latin typeface="Cambria Math" panose="02040503050406030204" pitchFamily="18" charset="0"/>
                        </a:rPr>
                        <m:t> (</m:t>
                      </m:r>
                      <m:r>
                        <a:rPr lang="en-CA" sz="2100" b="1" i="1">
                          <a:latin typeface="Cambria Math" panose="02040503050406030204" pitchFamily="18" charset="0"/>
                        </a:rPr>
                        <m:t>𝑬𝒓𝒓𝒐𝒓</m:t>
                      </m:r>
                      <m:r>
                        <a:rPr lang="en-CA" sz="2100" b="1" i="1">
                          <a:latin typeface="Cambria Math" panose="02040503050406030204" pitchFamily="18" charset="0"/>
                        </a:rPr>
                        <m:t>)=</m:t>
                      </m:r>
                      <m:sSub>
                        <m:sSubPr>
                          <m:ctrlPr>
                            <a:rPr lang="en-CA" sz="2100" b="1" i="1">
                              <a:latin typeface="Cambria Math" panose="02040503050406030204" pitchFamily="18" charset="0"/>
                            </a:rPr>
                          </m:ctrlPr>
                        </m:sSubPr>
                        <m:e>
                          <m:acc>
                            <m:accPr>
                              <m:chr m:val="̂"/>
                              <m:ctrlPr>
                                <a:rPr lang="en-CA" sz="2100" b="1" i="1">
                                  <a:latin typeface="Cambria Math" panose="02040503050406030204" pitchFamily="18" charset="0"/>
                                </a:rPr>
                              </m:ctrlPr>
                            </m:accPr>
                            <m:e>
                              <m:r>
                                <a:rPr lang="en-CA" sz="2100" b="1" i="1">
                                  <a:latin typeface="Cambria Math" panose="02040503050406030204" pitchFamily="18" charset="0"/>
                                </a:rPr>
                                <m:t>𝒚</m:t>
                              </m:r>
                            </m:e>
                          </m:acc>
                        </m:e>
                        <m:sub>
                          <m:r>
                            <a:rPr lang="en-CA" sz="2100" b="1" i="1">
                              <a:latin typeface="Cambria Math" panose="02040503050406030204" pitchFamily="18" charset="0"/>
                            </a:rPr>
                            <m:t>𝒊</m:t>
                          </m:r>
                        </m:sub>
                      </m:sSub>
                      <m:r>
                        <a:rPr lang="en-CA" sz="2100" b="1">
                          <a:latin typeface="Cambria Math" panose="02040503050406030204" pitchFamily="18" charset="0"/>
                        </a:rPr>
                        <m:t>−</m:t>
                      </m:r>
                      <m:sSub>
                        <m:sSubPr>
                          <m:ctrlPr>
                            <a:rPr lang="en-CA" sz="2100" b="1" i="1">
                              <a:latin typeface="Cambria Math" panose="02040503050406030204" pitchFamily="18" charset="0"/>
                            </a:rPr>
                          </m:ctrlPr>
                        </m:sSubPr>
                        <m:e>
                          <m:r>
                            <a:rPr lang="en-CA" sz="2100" b="1">
                              <a:latin typeface="Cambria Math" panose="02040503050406030204" pitchFamily="18" charset="0"/>
                            </a:rPr>
                            <m:t>𝐲</m:t>
                          </m:r>
                        </m:e>
                        <m:sub>
                          <m:r>
                            <a:rPr lang="en-CA" sz="2100" b="1" i="1">
                              <a:latin typeface="Cambria Math" panose="02040503050406030204" pitchFamily="18" charset="0"/>
                            </a:rPr>
                            <m:t>𝒊</m:t>
                          </m:r>
                        </m:sub>
                      </m:sSub>
                    </m:oMath>
                  </m:oMathPara>
                </a14:m>
                <a:endParaRPr lang="en-CA" sz="2100" b="1" dirty="0"/>
              </a:p>
            </p:txBody>
          </p:sp>
        </mc:Choice>
        <mc:Fallback>
          <p:sp>
            <p:nvSpPr>
              <p:cNvPr id="39" name="TextBox 38"/>
              <p:cNvSpPr txBox="1">
                <a:spLocks noRot="1" noChangeAspect="1" noMove="1" noResize="1" noEditPoints="1" noAdjustHandles="1" noChangeArrowheads="1" noChangeShapeType="1" noTextEdit="1"/>
              </p:cNvSpPr>
              <p:nvPr/>
            </p:nvSpPr>
            <p:spPr>
              <a:xfrm>
                <a:off x="5450420" y="1936524"/>
                <a:ext cx="3577454" cy="323165"/>
              </a:xfrm>
              <a:prstGeom prst="rect">
                <a:avLst/>
              </a:prstGeom>
              <a:blipFill>
                <a:blip r:embed="rId6"/>
                <a:stretch>
                  <a:fillRect l="-1193" t="-18868" r="-170" b="-39623"/>
                </a:stretch>
              </a:blipFill>
            </p:spPr>
            <p:txBody>
              <a:bodyPr/>
              <a:lstStyle/>
              <a:p>
                <a:r>
                  <a:rPr lang="en-IN">
                    <a:noFill/>
                  </a:rPr>
                  <a:t> </a:t>
                </a:r>
              </a:p>
            </p:txBody>
          </p:sp>
        </mc:Fallback>
      </mc:AlternateContent>
      <p:sp>
        <p:nvSpPr>
          <p:cNvPr id="41" name="Oval 40"/>
          <p:cNvSpPr/>
          <p:nvPr/>
        </p:nvSpPr>
        <p:spPr>
          <a:xfrm>
            <a:off x="3562805" y="1582027"/>
            <a:ext cx="141828" cy="131381"/>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a:p>
        </p:txBody>
      </p:sp>
      <p:sp>
        <p:nvSpPr>
          <p:cNvPr id="42" name="Oval 41"/>
          <p:cNvSpPr/>
          <p:nvPr/>
        </p:nvSpPr>
        <p:spPr>
          <a:xfrm>
            <a:off x="3575628" y="2347891"/>
            <a:ext cx="141828" cy="131381"/>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a:p>
        </p:txBody>
      </p:sp>
      <mc:AlternateContent xmlns:mc="http://schemas.openxmlformats.org/markup-compatibility/2006">
        <mc:Choice xmlns:a14="http://schemas.microsoft.com/office/drawing/2010/main" Requires="a14">
          <p:sp>
            <p:nvSpPr>
              <p:cNvPr id="43" name="Rectangle 42"/>
              <p:cNvSpPr/>
              <p:nvPr/>
            </p:nvSpPr>
            <p:spPr>
              <a:xfrm>
                <a:off x="2622366" y="1855582"/>
                <a:ext cx="1144865"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CA" sz="2400" b="1" i="1">
                          <a:latin typeface="Cambria Math" panose="02040503050406030204" pitchFamily="18" charset="0"/>
                        </a:rPr>
                        <m:t>𝑬𝒓𝒓𝒐𝒓</m:t>
                      </m:r>
                    </m:oMath>
                  </m:oMathPara>
                </a14:m>
                <a:endParaRPr lang="en-CA" sz="2400" b="1" dirty="0"/>
              </a:p>
            </p:txBody>
          </p:sp>
        </mc:Choice>
        <mc:Fallback>
          <p:sp>
            <p:nvSpPr>
              <p:cNvPr id="43" name="Rectangle 42"/>
              <p:cNvSpPr>
                <a:spLocks noRot="1" noChangeAspect="1" noMove="1" noResize="1" noEditPoints="1" noAdjustHandles="1" noChangeArrowheads="1" noChangeShapeType="1" noTextEdit="1"/>
              </p:cNvSpPr>
              <p:nvPr/>
            </p:nvSpPr>
            <p:spPr>
              <a:xfrm>
                <a:off x="2622366" y="1855582"/>
                <a:ext cx="1144865" cy="461665"/>
              </a:xfrm>
              <a:prstGeom prst="rect">
                <a:avLst/>
              </a:prstGeom>
              <a:blipFill>
                <a:blip r:embed="rId7"/>
                <a:stretch>
                  <a:fillRect/>
                </a:stretch>
              </a:blipFill>
            </p:spPr>
            <p:txBody>
              <a:bodyPr/>
              <a:lstStyle/>
              <a:p>
                <a:r>
                  <a:rPr lang="en-IN">
                    <a:noFill/>
                  </a:rPr>
                  <a:t> </a:t>
                </a:r>
              </a:p>
            </p:txBody>
          </p:sp>
        </mc:Fallback>
      </mc:AlternateContent>
      <p:sp>
        <p:nvSpPr>
          <p:cNvPr id="34" name="TextBox 33">
            <a:extLst>
              <a:ext uri="{FF2B5EF4-FFF2-40B4-BE49-F238E27FC236}">
                <a16:creationId xmlns:a16="http://schemas.microsoft.com/office/drawing/2014/main" id="{811762A7-88AC-422B-8F73-F9329B1E60FE}"/>
              </a:ext>
            </a:extLst>
          </p:cNvPr>
          <p:cNvSpPr txBox="1"/>
          <p:nvPr/>
        </p:nvSpPr>
        <p:spPr>
          <a:xfrm>
            <a:off x="2192215" y="3987033"/>
            <a:ext cx="1512419" cy="646331"/>
          </a:xfrm>
          <a:prstGeom prst="rect">
            <a:avLst/>
          </a:prstGeom>
          <a:noFill/>
        </p:spPr>
        <p:txBody>
          <a:bodyPr wrap="square" rtlCol="0">
            <a:spAutoFit/>
          </a:bodyPr>
          <a:lstStyle/>
          <a:p>
            <a:r>
              <a:rPr lang="en-CA" sz="1800" b="1" dirty="0"/>
              <a:t>AGE (YEARS) </a:t>
            </a:r>
          </a:p>
        </p:txBody>
      </p:sp>
      <p:sp>
        <p:nvSpPr>
          <p:cNvPr id="40" name="TextBox 39">
            <a:extLst>
              <a:ext uri="{FF2B5EF4-FFF2-40B4-BE49-F238E27FC236}">
                <a16:creationId xmlns:a16="http://schemas.microsoft.com/office/drawing/2014/main" id="{EA294AEF-F4CF-421E-B865-0D53DE0A2764}"/>
              </a:ext>
            </a:extLst>
          </p:cNvPr>
          <p:cNvSpPr txBox="1"/>
          <p:nvPr/>
        </p:nvSpPr>
        <p:spPr>
          <a:xfrm rot="16200000">
            <a:off x="-426526" y="2533898"/>
            <a:ext cx="2608406" cy="369332"/>
          </a:xfrm>
          <a:prstGeom prst="rect">
            <a:avLst/>
          </a:prstGeom>
          <a:noFill/>
        </p:spPr>
        <p:txBody>
          <a:bodyPr wrap="none" rtlCol="0">
            <a:spAutoFit/>
          </a:bodyPr>
          <a:lstStyle/>
          <a:p>
            <a:r>
              <a:rPr lang="en-CA" sz="1800" b="1" dirty="0"/>
              <a:t>INSURANCE COST ($)</a:t>
            </a:r>
          </a:p>
        </p:txBody>
      </p:sp>
      <p:sp>
        <p:nvSpPr>
          <p:cNvPr id="31" name="Google Shape;87;p16">
            <a:extLst>
              <a:ext uri="{FF2B5EF4-FFF2-40B4-BE49-F238E27FC236}">
                <a16:creationId xmlns:a16="http://schemas.microsoft.com/office/drawing/2014/main" id="{B938ED99-E9AF-40B8-812C-ED34E1CB968C}"/>
              </a:ext>
            </a:extLst>
          </p:cNvPr>
          <p:cNvSpPr/>
          <p:nvPr/>
        </p:nvSpPr>
        <p:spPr>
          <a:xfrm>
            <a:off x="19977" y="0"/>
            <a:ext cx="9130682" cy="844189"/>
          </a:xfrm>
          <a:prstGeom prst="rect">
            <a:avLst/>
          </a:prstGeom>
          <a:solidFill>
            <a:srgbClr val="1C4587"/>
          </a:solidFill>
          <a:ln w="9525" cap="flat" cmpd="sng">
            <a:solidFill>
              <a:schemeClr val="dk2"/>
            </a:solidFill>
            <a:prstDash val="solid"/>
            <a:round/>
            <a:headEnd type="none" w="sm" len="sm"/>
            <a:tailEnd type="none" w="sm" len="sm"/>
          </a:ln>
          <a:effectLst>
            <a:outerShdw blurRad="57150" dist="19050" dir="5400000" algn="bl" rotWithShape="0">
              <a:srgbClr val="1155CC">
                <a:alpha val="87000"/>
              </a:srgbClr>
            </a:outerShdw>
            <a:reflection stA="80000" endPos="30000" dist="38100" dir="5400000" fadeDir="5400012" sy="-100000" algn="bl" rotWithShape="0"/>
          </a:effectLst>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IN" sz="2800" dirty="0">
                <a:solidFill>
                  <a:schemeClr val="lt1"/>
                </a:solidFill>
                <a:latin typeface="Ubuntu"/>
                <a:ea typeface="Ubuntu"/>
                <a:cs typeface="Ubuntu"/>
                <a:sym typeface="Ubuntu"/>
              </a:rPr>
              <a:t>Regression Metrics: </a:t>
            </a:r>
          </a:p>
          <a:p>
            <a:pPr marL="0" lvl="0" indent="0" algn="l" rtl="0">
              <a:lnSpc>
                <a:spcPct val="115000"/>
              </a:lnSpc>
              <a:spcBef>
                <a:spcPts val="0"/>
              </a:spcBef>
              <a:spcAft>
                <a:spcPts val="0"/>
              </a:spcAft>
              <a:buNone/>
            </a:pPr>
            <a:r>
              <a:rPr lang="en-IN" sz="2800" dirty="0">
                <a:solidFill>
                  <a:schemeClr val="lt1"/>
                </a:solidFill>
                <a:latin typeface="Ubuntu"/>
                <a:ea typeface="Ubuntu"/>
                <a:cs typeface="Ubuntu"/>
                <a:sym typeface="Ubuntu"/>
              </a:rPr>
              <a:t>How to Assess Model Performance ?</a:t>
            </a:r>
            <a:endParaRPr lang="en-IN" dirty="0"/>
          </a:p>
        </p:txBody>
      </p:sp>
    </p:spTree>
    <p:extLst>
      <p:ext uri="{BB962C8B-B14F-4D97-AF65-F5344CB8AC3E}">
        <p14:creationId xmlns:p14="http://schemas.microsoft.com/office/powerpoint/2010/main" val="1260541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additive="base">
                                        <p:cTn id="13" dur="500" fill="hold"/>
                                        <p:tgtEl>
                                          <p:spTgt spid="35"/>
                                        </p:tgtEl>
                                        <p:attrNameLst>
                                          <p:attrName>ppt_x</p:attrName>
                                        </p:attrNameLst>
                                      </p:cBhvr>
                                      <p:tavLst>
                                        <p:tav tm="0">
                                          <p:val>
                                            <p:strVal val="#ppt_x"/>
                                          </p:val>
                                        </p:tav>
                                        <p:tav tm="100000">
                                          <p:val>
                                            <p:strVal val="#ppt_x"/>
                                          </p:val>
                                        </p:tav>
                                      </p:tavLst>
                                    </p:anim>
                                    <p:anim calcmode="lin" valueType="num">
                                      <p:cBhvr additive="base">
                                        <p:cTn id="14" dur="500" fill="hold"/>
                                        <p:tgtEl>
                                          <p:spTgt spid="35"/>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500" fill="hold"/>
                                        <p:tgtEl>
                                          <p:spTgt spid="22"/>
                                        </p:tgtEl>
                                        <p:attrNameLst>
                                          <p:attrName>ppt_x</p:attrName>
                                        </p:attrNameLst>
                                      </p:cBhvr>
                                      <p:tavLst>
                                        <p:tav tm="0">
                                          <p:val>
                                            <p:strVal val="#ppt_x"/>
                                          </p:val>
                                        </p:tav>
                                        <p:tav tm="100000">
                                          <p:val>
                                            <p:strVal val="#ppt_x"/>
                                          </p:val>
                                        </p:tav>
                                      </p:tavLst>
                                    </p:anim>
                                    <p:anim calcmode="lin" valueType="num">
                                      <p:cBhvr additive="base">
                                        <p:cTn id="18" dur="500" fill="hold"/>
                                        <p:tgtEl>
                                          <p:spTgt spid="22"/>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6"/>
                                        </p:tgtEl>
                                        <p:attrNameLst>
                                          <p:attrName>style.visibility</p:attrName>
                                        </p:attrNameLst>
                                      </p:cBhvr>
                                      <p:to>
                                        <p:strVal val="visible"/>
                                      </p:to>
                                    </p:set>
                                    <p:anim calcmode="lin" valueType="num">
                                      <p:cBhvr additive="base">
                                        <p:cTn id="21" dur="500" fill="hold"/>
                                        <p:tgtEl>
                                          <p:spTgt spid="36"/>
                                        </p:tgtEl>
                                        <p:attrNameLst>
                                          <p:attrName>ppt_x</p:attrName>
                                        </p:attrNameLst>
                                      </p:cBhvr>
                                      <p:tavLst>
                                        <p:tav tm="0">
                                          <p:val>
                                            <p:strVal val="#ppt_x"/>
                                          </p:val>
                                        </p:tav>
                                        <p:tav tm="100000">
                                          <p:val>
                                            <p:strVal val="#ppt_x"/>
                                          </p:val>
                                        </p:tav>
                                      </p:tavLst>
                                    </p:anim>
                                    <p:anim calcmode="lin" valueType="num">
                                      <p:cBhvr additive="base">
                                        <p:cTn id="22"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500" fill="hold"/>
                                        <p:tgtEl>
                                          <p:spTgt spid="43"/>
                                        </p:tgtEl>
                                        <p:attrNameLst>
                                          <p:attrName>ppt_x</p:attrName>
                                        </p:attrNameLst>
                                      </p:cBhvr>
                                      <p:tavLst>
                                        <p:tav tm="0">
                                          <p:val>
                                            <p:strVal val="#ppt_x"/>
                                          </p:val>
                                        </p:tav>
                                        <p:tav tm="100000">
                                          <p:val>
                                            <p:strVal val="#ppt_x"/>
                                          </p:val>
                                        </p:tav>
                                      </p:tavLst>
                                    </p:anim>
                                    <p:anim calcmode="lin" valueType="num">
                                      <p:cBhvr additive="base">
                                        <p:cTn id="28" dur="500" fill="hold"/>
                                        <p:tgtEl>
                                          <p:spTgt spid="4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1"/>
                                        </p:tgtEl>
                                        <p:attrNameLst>
                                          <p:attrName>style.visibility</p:attrName>
                                        </p:attrNameLst>
                                      </p:cBhvr>
                                      <p:to>
                                        <p:strVal val="visible"/>
                                      </p:to>
                                    </p:set>
                                    <p:anim calcmode="lin" valueType="num">
                                      <p:cBhvr additive="base">
                                        <p:cTn id="31" dur="500" fill="hold"/>
                                        <p:tgtEl>
                                          <p:spTgt spid="41"/>
                                        </p:tgtEl>
                                        <p:attrNameLst>
                                          <p:attrName>ppt_x</p:attrName>
                                        </p:attrNameLst>
                                      </p:cBhvr>
                                      <p:tavLst>
                                        <p:tav tm="0">
                                          <p:val>
                                            <p:strVal val="#ppt_x"/>
                                          </p:val>
                                        </p:tav>
                                        <p:tav tm="100000">
                                          <p:val>
                                            <p:strVal val="#ppt_x"/>
                                          </p:val>
                                        </p:tav>
                                      </p:tavLst>
                                    </p:anim>
                                    <p:anim calcmode="lin" valueType="num">
                                      <p:cBhvr additive="base">
                                        <p:cTn id="32" dur="500" fill="hold"/>
                                        <p:tgtEl>
                                          <p:spTgt spid="41"/>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42"/>
                                        </p:tgtEl>
                                        <p:attrNameLst>
                                          <p:attrName>style.visibility</p:attrName>
                                        </p:attrNameLst>
                                      </p:cBhvr>
                                      <p:to>
                                        <p:strVal val="visible"/>
                                      </p:to>
                                    </p:set>
                                    <p:anim calcmode="lin" valueType="num">
                                      <p:cBhvr additive="base">
                                        <p:cTn id="35" dur="500" fill="hold"/>
                                        <p:tgtEl>
                                          <p:spTgt spid="42"/>
                                        </p:tgtEl>
                                        <p:attrNameLst>
                                          <p:attrName>ppt_x</p:attrName>
                                        </p:attrNameLst>
                                      </p:cBhvr>
                                      <p:tavLst>
                                        <p:tav tm="0">
                                          <p:val>
                                            <p:strVal val="#ppt_x"/>
                                          </p:val>
                                        </p:tav>
                                        <p:tav tm="100000">
                                          <p:val>
                                            <p:strVal val="#ppt_x"/>
                                          </p:val>
                                        </p:tav>
                                      </p:tavLst>
                                    </p:anim>
                                    <p:anim calcmode="lin" valueType="num">
                                      <p:cBhvr additive="base">
                                        <p:cTn id="36" dur="500" fill="hold"/>
                                        <p:tgtEl>
                                          <p:spTgt spid="42"/>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500" fill="hold"/>
                                        <p:tgtEl>
                                          <p:spTgt spid="38"/>
                                        </p:tgtEl>
                                        <p:attrNameLst>
                                          <p:attrName>ppt_x</p:attrName>
                                        </p:attrNameLst>
                                      </p:cBhvr>
                                      <p:tavLst>
                                        <p:tav tm="0">
                                          <p:val>
                                            <p:strVal val="#ppt_x"/>
                                          </p:val>
                                        </p:tav>
                                        <p:tav tm="100000">
                                          <p:val>
                                            <p:strVal val="#ppt_x"/>
                                          </p:val>
                                        </p:tav>
                                      </p:tavLst>
                                    </p:anim>
                                    <p:anim calcmode="lin" valueType="num">
                                      <p:cBhvr additive="base">
                                        <p:cTn id="40" dur="500" fill="hold"/>
                                        <p:tgtEl>
                                          <p:spTgt spid="38"/>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anim calcmode="lin" valueType="num">
                                      <p:cBhvr additive="base">
                                        <p:cTn id="43" dur="500" fill="hold"/>
                                        <p:tgtEl>
                                          <p:spTgt spid="37"/>
                                        </p:tgtEl>
                                        <p:attrNameLst>
                                          <p:attrName>ppt_x</p:attrName>
                                        </p:attrNameLst>
                                      </p:cBhvr>
                                      <p:tavLst>
                                        <p:tav tm="0">
                                          <p:val>
                                            <p:strVal val="#ppt_x"/>
                                          </p:val>
                                        </p:tav>
                                        <p:tav tm="100000">
                                          <p:val>
                                            <p:strVal val="#ppt_x"/>
                                          </p:val>
                                        </p:tav>
                                      </p:tavLst>
                                    </p:anim>
                                    <p:anim calcmode="lin" valueType="num">
                                      <p:cBhvr additive="base">
                                        <p:cTn id="44" dur="500" fill="hold"/>
                                        <p:tgtEl>
                                          <p:spTgt spid="37"/>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anim calcmode="lin" valueType="num">
                                      <p:cBhvr additive="base">
                                        <p:cTn id="47" dur="500" fill="hold"/>
                                        <p:tgtEl>
                                          <p:spTgt spid="39"/>
                                        </p:tgtEl>
                                        <p:attrNameLst>
                                          <p:attrName>ppt_x</p:attrName>
                                        </p:attrNameLst>
                                      </p:cBhvr>
                                      <p:tavLst>
                                        <p:tav tm="0">
                                          <p:val>
                                            <p:strVal val="#ppt_x"/>
                                          </p:val>
                                        </p:tav>
                                        <p:tav tm="100000">
                                          <p:val>
                                            <p:strVal val="#ppt_x"/>
                                          </p:val>
                                        </p:tav>
                                      </p:tavLst>
                                    </p:anim>
                                    <p:anim calcmode="lin" valueType="num">
                                      <p:cBhvr additive="base">
                                        <p:cTn id="4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1" grpId="0" animBg="1"/>
      <p:bldP spid="42" grpId="0" animBg="1"/>
      <p:bldP spid="4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3620749-2ABB-42AE-89B8-2BDD6DC8014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0" y="-19936"/>
            <a:ext cx="9144000" cy="5163436"/>
          </a:xfrm>
          <a:prstGeom prst="rect">
            <a:avLst/>
          </a:prstGeom>
        </p:spPr>
      </p:pic>
      <p:sp>
        <p:nvSpPr>
          <p:cNvPr id="10" name="Прямоугольник 9">
            <a:extLst>
              <a:ext uri="{FF2B5EF4-FFF2-40B4-BE49-F238E27FC236}">
                <a16:creationId xmlns:a16="http://schemas.microsoft.com/office/drawing/2014/main" id="{5EE88138-48BD-46AA-94F3-3B05DD703F63}"/>
              </a:ext>
            </a:extLst>
          </p:cNvPr>
          <p:cNvSpPr/>
          <p:nvPr/>
        </p:nvSpPr>
        <p:spPr>
          <a:xfrm>
            <a:off x="329775" y="74272"/>
            <a:ext cx="5550157" cy="738664"/>
          </a:xfrm>
          <a:prstGeom prst="rect">
            <a:avLst/>
          </a:prstGeom>
        </p:spPr>
        <p:txBody>
          <a:bodyPr wrap="square">
            <a:spAutoFit/>
          </a:bodyPr>
          <a:lstStyle/>
          <a:p>
            <a:r>
              <a:rPr lang="en-US" sz="2100" b="1" dirty="0">
                <a:latin typeface="Montserrat" charset="0"/>
              </a:rPr>
              <a:t>REGRESSION METRICS: MEAN ABSOLUTE ERROR (MAE) </a:t>
            </a:r>
          </a:p>
        </p:txBody>
      </p:sp>
      <mc:AlternateContent xmlns:mc="http://schemas.openxmlformats.org/markup-compatibility/2006">
        <mc:Choice xmlns:a14="http://schemas.microsoft.com/office/drawing/2010/main" Requires="a14">
          <p:sp>
            <p:nvSpPr>
              <p:cNvPr id="7" name="Content Placeholder 2"/>
              <p:cNvSpPr txBox="1">
                <a:spLocks/>
              </p:cNvSpPr>
              <p:nvPr/>
            </p:nvSpPr>
            <p:spPr>
              <a:xfrm>
                <a:off x="329775" y="959176"/>
                <a:ext cx="8604675" cy="3394472"/>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57175" indent="-257175" algn="l">
                  <a:buFont typeface="Arial" panose="020B0604020202020204" pitchFamily="34" charset="0"/>
                  <a:buChar char="•"/>
                </a:pPr>
                <a:r>
                  <a:rPr lang="en-CA" sz="1350" dirty="0">
                    <a:latin typeface="Montserrat" charset="0"/>
                    <a:ea typeface="Montserrat" charset="0"/>
                    <a:cs typeface="Montserrat" charset="0"/>
                  </a:rPr>
                  <a:t>Mean Absolute Error (MAE) is obtained by calculating the absolute difference between the model predictions and the true (actual) values</a:t>
                </a:r>
              </a:p>
              <a:p>
                <a:pPr marL="257175" indent="-257175" algn="l">
                  <a:buFont typeface="Arial" panose="020B0604020202020204" pitchFamily="34" charset="0"/>
                  <a:buChar char="•"/>
                </a:pPr>
                <a:r>
                  <a:rPr lang="en-CA" sz="1350" dirty="0">
                    <a:latin typeface="Montserrat" charset="0"/>
                    <a:ea typeface="Montserrat" charset="0"/>
                    <a:cs typeface="Montserrat" charset="0"/>
                  </a:rPr>
                  <a:t>MAE is a measure of the </a:t>
                </a:r>
                <a:r>
                  <a:rPr lang="en-CA" sz="1350" b="1" dirty="0">
                    <a:latin typeface="Montserrat" charset="0"/>
                    <a:ea typeface="Montserrat" charset="0"/>
                    <a:cs typeface="Montserrat" charset="0"/>
                  </a:rPr>
                  <a:t>average magnitude of error </a:t>
                </a:r>
                <a:r>
                  <a:rPr lang="en-CA" sz="1350" dirty="0">
                    <a:latin typeface="Montserrat" charset="0"/>
                    <a:ea typeface="Montserrat" charset="0"/>
                    <a:cs typeface="Montserrat" charset="0"/>
                  </a:rPr>
                  <a:t>generated by the regression model</a:t>
                </a:r>
              </a:p>
              <a:p>
                <a:pPr marL="257175" indent="-257175" algn="l">
                  <a:buFont typeface="Arial" panose="020B0604020202020204" pitchFamily="34" charset="0"/>
                  <a:buChar char="•"/>
                </a:pPr>
                <a:r>
                  <a:rPr lang="en-CA" sz="1350" dirty="0">
                    <a:latin typeface="Montserrat" charset="0"/>
                    <a:ea typeface="Montserrat" charset="0"/>
                    <a:cs typeface="Montserrat" charset="0"/>
                  </a:rPr>
                  <a:t>The mean absolute error (MAE) is calculated as follows:</a:t>
                </a:r>
              </a:p>
              <a:p>
                <a:pPr algn="l"/>
                <a14:m>
                  <m:oMathPara xmlns:m="http://schemas.openxmlformats.org/officeDocument/2006/math">
                    <m:oMathParaPr>
                      <m:jc m:val="centerGroup"/>
                    </m:oMathParaPr>
                    <m:oMath xmlns:m="http://schemas.openxmlformats.org/officeDocument/2006/math">
                      <m:r>
                        <a:rPr lang="en-CA" sz="1350" i="1">
                          <a:latin typeface="Cambria Math" panose="02040503050406030204" pitchFamily="18" charset="0"/>
                        </a:rPr>
                        <m:t>𝑀𝐴𝐸</m:t>
                      </m:r>
                      <m:r>
                        <a:rPr lang="en-CA" sz="1350" i="1">
                          <a:latin typeface="Cambria Math" panose="02040503050406030204" pitchFamily="18" charset="0"/>
                        </a:rPr>
                        <m:t>=</m:t>
                      </m:r>
                      <m:f>
                        <m:fPr>
                          <m:ctrlPr>
                            <a:rPr lang="en-CA" sz="1350" i="1">
                              <a:latin typeface="Cambria Math" panose="02040503050406030204" pitchFamily="18" charset="0"/>
                            </a:rPr>
                          </m:ctrlPr>
                        </m:fPr>
                        <m:num>
                          <m:r>
                            <a:rPr lang="en-CA" sz="1350" i="1">
                              <a:latin typeface="Cambria Math" panose="02040503050406030204" pitchFamily="18" charset="0"/>
                            </a:rPr>
                            <m:t>1</m:t>
                          </m:r>
                        </m:num>
                        <m:den>
                          <m:r>
                            <a:rPr lang="en-CA" sz="1350" i="1">
                              <a:latin typeface="Cambria Math" panose="02040503050406030204" pitchFamily="18" charset="0"/>
                            </a:rPr>
                            <m:t>𝑛</m:t>
                          </m:r>
                        </m:den>
                      </m:f>
                      <m:nary>
                        <m:naryPr>
                          <m:chr m:val="∑"/>
                          <m:ctrlPr>
                            <a:rPr lang="en-CA" sz="1350" i="1">
                              <a:latin typeface="Cambria Math" panose="02040503050406030204" pitchFamily="18" charset="0"/>
                            </a:rPr>
                          </m:ctrlPr>
                        </m:naryPr>
                        <m:sub>
                          <m:r>
                            <a:rPr lang="en-CA" sz="1350" i="1">
                              <a:latin typeface="Cambria Math" panose="02040503050406030204" pitchFamily="18" charset="0"/>
                            </a:rPr>
                            <m:t>𝑖</m:t>
                          </m:r>
                          <m:r>
                            <a:rPr lang="en-CA" sz="1350" i="1">
                              <a:latin typeface="Cambria Math" panose="02040503050406030204" pitchFamily="18" charset="0"/>
                            </a:rPr>
                            <m:t>=1</m:t>
                          </m:r>
                        </m:sub>
                        <m:sup>
                          <m:r>
                            <a:rPr lang="en-CA" sz="1350" i="1">
                              <a:latin typeface="Cambria Math" panose="02040503050406030204" pitchFamily="18" charset="0"/>
                            </a:rPr>
                            <m:t>𝑛</m:t>
                          </m:r>
                        </m:sup>
                        <m:e>
                          <m:r>
                            <a:rPr lang="en-CA" sz="1350" i="1">
                              <a:latin typeface="Cambria Math" panose="02040503050406030204" pitchFamily="18" charset="0"/>
                            </a:rPr>
                            <m:t>|</m:t>
                          </m:r>
                          <m:sSub>
                            <m:sSubPr>
                              <m:ctrlPr>
                                <a:rPr lang="en-CA" sz="1350" i="1">
                                  <a:latin typeface="Cambria Math" panose="02040503050406030204" pitchFamily="18" charset="0"/>
                                </a:rPr>
                              </m:ctrlPr>
                            </m:sSubPr>
                            <m:e>
                              <m:r>
                                <a:rPr lang="en-CA" sz="1350" i="1">
                                  <a:latin typeface="Cambria Math" panose="02040503050406030204" pitchFamily="18" charset="0"/>
                                </a:rPr>
                                <m:t>𝑦</m:t>
                              </m:r>
                            </m:e>
                            <m:sub>
                              <m:r>
                                <a:rPr lang="en-CA" sz="1350" i="1">
                                  <a:latin typeface="Cambria Math" panose="02040503050406030204" pitchFamily="18" charset="0"/>
                                </a:rPr>
                                <m:t>𝑖</m:t>
                              </m:r>
                            </m:sub>
                          </m:sSub>
                          <m:r>
                            <a:rPr lang="en-CA" sz="1350" i="1">
                              <a:latin typeface="Cambria Math" panose="02040503050406030204" pitchFamily="18" charset="0"/>
                            </a:rPr>
                            <m:t>−</m:t>
                          </m:r>
                          <m:sSub>
                            <m:sSubPr>
                              <m:ctrlPr>
                                <a:rPr lang="en-CA" sz="1350" i="1">
                                  <a:latin typeface="Cambria Math" panose="02040503050406030204" pitchFamily="18" charset="0"/>
                                </a:rPr>
                              </m:ctrlPr>
                            </m:sSubPr>
                            <m:e>
                              <m:acc>
                                <m:accPr>
                                  <m:chr m:val="̂"/>
                                  <m:ctrlPr>
                                    <a:rPr lang="en-CA" sz="1350" i="1">
                                      <a:latin typeface="Cambria Math" panose="02040503050406030204" pitchFamily="18" charset="0"/>
                                    </a:rPr>
                                  </m:ctrlPr>
                                </m:accPr>
                                <m:e>
                                  <m:r>
                                    <a:rPr lang="en-CA" sz="1350" i="1">
                                      <a:latin typeface="Cambria Math" panose="02040503050406030204" pitchFamily="18" charset="0"/>
                                    </a:rPr>
                                    <m:t>𝑦</m:t>
                                  </m:r>
                                </m:e>
                              </m:acc>
                            </m:e>
                            <m:sub>
                              <m:r>
                                <a:rPr lang="en-CA" sz="1350" i="1">
                                  <a:latin typeface="Cambria Math" panose="02040503050406030204" pitchFamily="18" charset="0"/>
                                </a:rPr>
                                <m:t>𝑖</m:t>
                              </m:r>
                            </m:sub>
                          </m:sSub>
                          <m:r>
                            <a:rPr lang="en-CA" sz="1350" i="1">
                              <a:latin typeface="Cambria Math" panose="02040503050406030204" pitchFamily="18" charset="0"/>
                            </a:rPr>
                            <m:t>|</m:t>
                          </m:r>
                        </m:e>
                      </m:nary>
                    </m:oMath>
                  </m:oMathPara>
                </a14:m>
                <a:endParaRPr lang="en-CA" sz="1350" dirty="0">
                  <a:latin typeface="Montserrat" charset="0"/>
                  <a:ea typeface="Montserrat" charset="0"/>
                  <a:cs typeface="Montserrat" charset="0"/>
                </a:endParaRPr>
              </a:p>
              <a:p>
                <a:pPr marL="257175" indent="-257175" algn="l">
                  <a:buFont typeface="Arial" panose="020B0604020202020204" pitchFamily="34" charset="0"/>
                  <a:buChar char="•"/>
                </a:pPr>
                <a:r>
                  <a:rPr lang="en-CA" sz="1350" dirty="0">
                    <a:latin typeface="Montserrat" charset="0"/>
                    <a:ea typeface="Montserrat" charset="0"/>
                    <a:cs typeface="Montserrat" charset="0"/>
                  </a:rPr>
                  <a:t>MAE is calculated by following these steps:</a:t>
                </a:r>
              </a:p>
              <a:p>
                <a:pPr marL="600075" lvl="1" indent="-257175" algn="l">
                  <a:buFont typeface="+mj-lt"/>
                  <a:buAutoNum type="arabicPeriod"/>
                </a:pPr>
                <a:r>
                  <a:rPr lang="en-CA" sz="1200" dirty="0">
                    <a:latin typeface="Montserrat" charset="0"/>
                    <a:ea typeface="Montserrat" charset="0"/>
                    <a:cs typeface="Montserrat" charset="0"/>
                  </a:rPr>
                  <a:t>Calculate the residual of every data point</a:t>
                </a:r>
              </a:p>
              <a:p>
                <a:pPr marL="600075" lvl="1" indent="-257175" algn="l">
                  <a:buFont typeface="+mj-lt"/>
                  <a:buAutoNum type="arabicPeriod"/>
                </a:pPr>
                <a:r>
                  <a:rPr lang="en-CA" sz="1200" dirty="0">
                    <a:latin typeface="Montserrat" charset="0"/>
                    <a:ea typeface="Montserrat" charset="0"/>
                    <a:cs typeface="Montserrat" charset="0"/>
                  </a:rPr>
                  <a:t>Calculate the absolute value (to get rid of the sign)</a:t>
                </a:r>
              </a:p>
              <a:p>
                <a:pPr marL="600075" lvl="1" indent="-257175" algn="l">
                  <a:buFont typeface="+mj-lt"/>
                  <a:buAutoNum type="arabicPeriod"/>
                </a:pPr>
                <a:r>
                  <a:rPr lang="en-CA" sz="1200" dirty="0">
                    <a:latin typeface="Montserrat" charset="0"/>
                    <a:ea typeface="Montserrat" charset="0"/>
                    <a:cs typeface="Montserrat" charset="0"/>
                  </a:rPr>
                  <a:t>Calculate the average of all residuals</a:t>
                </a:r>
              </a:p>
              <a:p>
                <a:pPr marL="257175" indent="-257175" algn="l">
                  <a:buFont typeface="Arial" panose="020B0604020202020204" pitchFamily="34" charset="0"/>
                  <a:buChar char="•"/>
                </a:pPr>
                <a:r>
                  <a:rPr lang="en-CA" sz="1350" dirty="0">
                    <a:latin typeface="Montserrat" charset="0"/>
                    <a:ea typeface="Montserrat" charset="0"/>
                    <a:cs typeface="Montserrat" charset="0"/>
                  </a:rPr>
                  <a:t>If MAE is zero, this indicates that the model predictions are perfect. </a:t>
                </a:r>
              </a:p>
              <a:p>
                <a:pPr fontAlgn="base"/>
                <a:endParaRPr lang="en-CA" sz="1350" dirty="0"/>
              </a:p>
            </p:txBody>
          </p:sp>
        </mc:Choice>
        <mc:Fallback>
          <p:sp>
            <p:nvSpPr>
              <p:cNvPr id="7" name="Content Placeholder 2"/>
              <p:cNvSpPr txBox="1">
                <a:spLocks noRot="1" noChangeAspect="1" noMove="1" noResize="1" noEditPoints="1" noAdjustHandles="1" noChangeArrowheads="1" noChangeShapeType="1" noTextEdit="1"/>
              </p:cNvSpPr>
              <p:nvPr/>
            </p:nvSpPr>
            <p:spPr>
              <a:xfrm>
                <a:off x="329775" y="959176"/>
                <a:ext cx="8604675" cy="3394472"/>
              </a:xfrm>
              <a:prstGeom prst="rect">
                <a:avLst/>
              </a:prstGeom>
              <a:blipFill>
                <a:blip r:embed="rId4"/>
                <a:stretch>
                  <a:fillRect l="-354" t="-1077" r="-425"/>
                </a:stretch>
              </a:blipFill>
            </p:spPr>
            <p:txBody>
              <a:bodyPr/>
              <a:lstStyle/>
              <a:p>
                <a:r>
                  <a:rPr lang="en-IN">
                    <a:noFill/>
                  </a:rPr>
                  <a:t> </a:t>
                </a:r>
              </a:p>
            </p:txBody>
          </p:sp>
        </mc:Fallback>
      </mc:AlternateContent>
      <p:sp>
        <p:nvSpPr>
          <p:cNvPr id="6" name="Google Shape;87;p16">
            <a:extLst>
              <a:ext uri="{FF2B5EF4-FFF2-40B4-BE49-F238E27FC236}">
                <a16:creationId xmlns:a16="http://schemas.microsoft.com/office/drawing/2014/main" id="{E8DFEC80-3ED5-452C-B42B-6D3635F87D1D}"/>
              </a:ext>
            </a:extLst>
          </p:cNvPr>
          <p:cNvSpPr/>
          <p:nvPr/>
        </p:nvSpPr>
        <p:spPr>
          <a:xfrm>
            <a:off x="0" y="-31253"/>
            <a:ext cx="9130682" cy="844189"/>
          </a:xfrm>
          <a:prstGeom prst="rect">
            <a:avLst/>
          </a:prstGeom>
          <a:solidFill>
            <a:srgbClr val="1C4587"/>
          </a:solidFill>
          <a:ln w="9525" cap="flat" cmpd="sng">
            <a:solidFill>
              <a:schemeClr val="dk2"/>
            </a:solidFill>
            <a:prstDash val="solid"/>
            <a:round/>
            <a:headEnd type="none" w="sm" len="sm"/>
            <a:tailEnd type="none" w="sm" len="sm"/>
          </a:ln>
          <a:effectLst>
            <a:outerShdw blurRad="57150" dist="19050" dir="5400000" algn="bl" rotWithShape="0">
              <a:srgbClr val="1155CC">
                <a:alpha val="87000"/>
              </a:srgbClr>
            </a:outerShdw>
            <a:reflection stA="80000" endPos="30000" dist="38100" dir="5400000" fadeDir="5400012" sy="-100000" algn="bl" rotWithShape="0"/>
          </a:effectLst>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IN" sz="2800" dirty="0">
                <a:solidFill>
                  <a:schemeClr val="lt1"/>
                </a:solidFill>
                <a:latin typeface="Ubuntu"/>
                <a:ea typeface="Ubuntu"/>
                <a:cs typeface="Ubuntu"/>
                <a:sym typeface="Ubuntu"/>
              </a:rPr>
              <a:t>Regression Metrics: Mean Absolute Error (MAE)</a:t>
            </a:r>
            <a:endParaRPr lang="en-IN" dirty="0"/>
          </a:p>
        </p:txBody>
      </p:sp>
    </p:spTree>
    <p:extLst>
      <p:ext uri="{BB962C8B-B14F-4D97-AF65-F5344CB8AC3E}">
        <p14:creationId xmlns:p14="http://schemas.microsoft.com/office/powerpoint/2010/main" val="2055653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C7F13F4-2826-472B-B637-6ED50F9EDF5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6659" y="-19936"/>
            <a:ext cx="9144000" cy="5163436"/>
          </a:xfrm>
          <a:prstGeom prst="rect">
            <a:avLst/>
          </a:prstGeom>
        </p:spPr>
      </p:pic>
      <mc:AlternateContent xmlns:mc="http://schemas.openxmlformats.org/markup-compatibility/2006">
        <mc:Choice xmlns:a14="http://schemas.microsoft.com/office/drawing/2010/main" Requires="a14">
          <p:sp>
            <p:nvSpPr>
              <p:cNvPr id="7" name="Content Placeholder 2"/>
              <p:cNvSpPr txBox="1">
                <a:spLocks/>
              </p:cNvSpPr>
              <p:nvPr/>
            </p:nvSpPr>
            <p:spPr>
              <a:xfrm>
                <a:off x="329775" y="959176"/>
                <a:ext cx="8814225" cy="3394472"/>
              </a:xfrm>
              <a:prstGeom prst="rect">
                <a:avLst/>
              </a:prstGeom>
            </p:spPr>
            <p:txBody>
              <a:bodyPr vert="horz" lIns="68580" tIns="34290" rIns="68580" bIns="3429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57175" indent="-257175" algn="l">
                  <a:buFont typeface="Arial" panose="020B0604020202020204" pitchFamily="34" charset="0"/>
                  <a:buChar char="•"/>
                </a:pPr>
                <a:r>
                  <a:rPr lang="en-CA" sz="1350" dirty="0">
                    <a:latin typeface="Montserrat" charset="0"/>
                    <a:ea typeface="Montserrat" charset="0"/>
                    <a:cs typeface="Montserrat" charset="0"/>
                  </a:rPr>
                  <a:t>Mean Square Error (MSE) is very similar to the Mean Absolute Error (MAE) but instead of using absolute values, squares of the difference between the model predictions and the training dataset (true values) is being calculated.</a:t>
                </a:r>
              </a:p>
              <a:p>
                <a:pPr marL="257175" indent="-257175" algn="l">
                  <a:buFont typeface="Arial" panose="020B0604020202020204" pitchFamily="34" charset="0"/>
                  <a:buChar char="•"/>
                </a:pPr>
                <a:r>
                  <a:rPr lang="en-CA" sz="1350" dirty="0">
                    <a:latin typeface="Montserrat" charset="0"/>
                    <a:ea typeface="Montserrat" charset="0"/>
                    <a:cs typeface="Montserrat" charset="0"/>
                  </a:rPr>
                  <a:t>MSE values are generally </a:t>
                </a:r>
                <a:r>
                  <a:rPr lang="en-CA" sz="1350" b="1" dirty="0">
                    <a:latin typeface="Montserrat" charset="0"/>
                    <a:ea typeface="Montserrat" charset="0"/>
                    <a:cs typeface="Montserrat" charset="0"/>
                  </a:rPr>
                  <a:t>larger</a:t>
                </a:r>
                <a:r>
                  <a:rPr lang="en-CA" sz="1350" dirty="0">
                    <a:latin typeface="Montserrat" charset="0"/>
                    <a:ea typeface="Montserrat" charset="0"/>
                    <a:cs typeface="Montserrat" charset="0"/>
                  </a:rPr>
                  <a:t> compared to the MAE since the </a:t>
                </a:r>
                <a:r>
                  <a:rPr lang="en-CA" sz="1350" b="1" dirty="0">
                    <a:latin typeface="Montserrat" charset="0"/>
                    <a:ea typeface="Montserrat" charset="0"/>
                    <a:cs typeface="Montserrat" charset="0"/>
                  </a:rPr>
                  <a:t>residuals are being squared</a:t>
                </a:r>
                <a:r>
                  <a:rPr lang="en-CA" sz="1350" dirty="0">
                    <a:latin typeface="Montserrat" charset="0"/>
                    <a:ea typeface="Montserrat" charset="0"/>
                    <a:cs typeface="Montserrat" charset="0"/>
                  </a:rPr>
                  <a:t>. </a:t>
                </a:r>
              </a:p>
              <a:p>
                <a:pPr marL="257175" indent="-257175" algn="l">
                  <a:buFont typeface="Arial" panose="020B0604020202020204" pitchFamily="34" charset="0"/>
                  <a:buChar char="•"/>
                </a:pPr>
                <a:r>
                  <a:rPr lang="en-CA" sz="1350" dirty="0">
                    <a:latin typeface="Montserrat" charset="0"/>
                    <a:ea typeface="Montserrat" charset="0"/>
                    <a:cs typeface="Montserrat" charset="0"/>
                  </a:rPr>
                  <a:t>In case of data outliers, MSE will become much larger compared to MAE </a:t>
                </a:r>
              </a:p>
              <a:p>
                <a:pPr marL="257175" indent="-257175" algn="l">
                  <a:buFont typeface="Arial" panose="020B0604020202020204" pitchFamily="34" charset="0"/>
                  <a:buChar char="•"/>
                </a:pPr>
                <a:r>
                  <a:rPr lang="en-CA" sz="1350" dirty="0">
                    <a:latin typeface="Montserrat" charset="0"/>
                    <a:ea typeface="Montserrat" charset="0"/>
                    <a:cs typeface="Montserrat" charset="0"/>
                  </a:rPr>
                  <a:t>In MSE, error increases in a </a:t>
                </a:r>
                <a:r>
                  <a:rPr lang="en-CA" sz="1350" b="1" dirty="0">
                    <a:latin typeface="Montserrat" charset="0"/>
                    <a:ea typeface="Montserrat" charset="0"/>
                    <a:cs typeface="Montserrat" charset="0"/>
                  </a:rPr>
                  <a:t>quadratic fashion </a:t>
                </a:r>
                <a:r>
                  <a:rPr lang="en-CA" sz="1350" dirty="0">
                    <a:latin typeface="Montserrat" charset="0"/>
                    <a:ea typeface="Montserrat" charset="0"/>
                    <a:cs typeface="Montserrat" charset="0"/>
                  </a:rPr>
                  <a:t>while the error increases in </a:t>
                </a:r>
                <a:r>
                  <a:rPr lang="en-CA" sz="1350" b="1" dirty="0">
                    <a:latin typeface="Montserrat" charset="0"/>
                    <a:ea typeface="Montserrat" charset="0"/>
                    <a:cs typeface="Montserrat" charset="0"/>
                  </a:rPr>
                  <a:t>proportional fashion in MAE</a:t>
                </a:r>
              </a:p>
              <a:p>
                <a:pPr marL="257175" indent="-257175" algn="l">
                  <a:buFont typeface="Arial" panose="020B0604020202020204" pitchFamily="34" charset="0"/>
                  <a:buChar char="•"/>
                </a:pPr>
                <a:r>
                  <a:rPr lang="en-CA" sz="1350" dirty="0">
                    <a:latin typeface="Montserrat" charset="0"/>
                    <a:ea typeface="Montserrat" charset="0"/>
                    <a:cs typeface="Montserrat" charset="0"/>
                  </a:rPr>
                  <a:t>In MSE, since the error is being squared, any predicting error is being heavily penalized </a:t>
                </a:r>
              </a:p>
              <a:p>
                <a:pPr marL="257175" indent="-257175" algn="l">
                  <a:buFont typeface="Arial" panose="020B0604020202020204" pitchFamily="34" charset="0"/>
                  <a:buChar char="•"/>
                </a:pPr>
                <a:r>
                  <a:rPr lang="en-CA" sz="1350" dirty="0">
                    <a:latin typeface="Montserrat" charset="0"/>
                    <a:ea typeface="Montserrat" charset="0"/>
                    <a:cs typeface="Montserrat" charset="0"/>
                  </a:rPr>
                  <a:t>The MSE is calculated as follows:</a:t>
                </a:r>
              </a:p>
              <a:p>
                <a:pPr algn="l"/>
                <a14:m>
                  <m:oMathPara xmlns:m="http://schemas.openxmlformats.org/officeDocument/2006/math">
                    <m:oMathParaPr>
                      <m:jc m:val="centerGroup"/>
                    </m:oMathParaPr>
                    <m:oMath xmlns:m="http://schemas.openxmlformats.org/officeDocument/2006/math">
                      <m:r>
                        <a:rPr lang="en-CA" sz="1350" i="1">
                          <a:latin typeface="Cambria Math" panose="02040503050406030204" pitchFamily="18" charset="0"/>
                        </a:rPr>
                        <m:t>𝑀𝑆𝐸</m:t>
                      </m:r>
                      <m:r>
                        <a:rPr lang="en-CA" sz="1350" i="1">
                          <a:latin typeface="Cambria Math" panose="02040503050406030204" pitchFamily="18" charset="0"/>
                        </a:rPr>
                        <m:t>=</m:t>
                      </m:r>
                      <m:f>
                        <m:fPr>
                          <m:ctrlPr>
                            <a:rPr lang="en-CA" sz="1350" i="1">
                              <a:latin typeface="Cambria Math" panose="02040503050406030204" pitchFamily="18" charset="0"/>
                            </a:rPr>
                          </m:ctrlPr>
                        </m:fPr>
                        <m:num>
                          <m:r>
                            <a:rPr lang="en-CA" sz="1350" i="1">
                              <a:latin typeface="Cambria Math" panose="02040503050406030204" pitchFamily="18" charset="0"/>
                            </a:rPr>
                            <m:t>1</m:t>
                          </m:r>
                        </m:num>
                        <m:den>
                          <m:r>
                            <a:rPr lang="en-CA" sz="1350" i="1">
                              <a:latin typeface="Cambria Math" panose="02040503050406030204" pitchFamily="18" charset="0"/>
                            </a:rPr>
                            <m:t>𝑛</m:t>
                          </m:r>
                        </m:den>
                      </m:f>
                      <m:nary>
                        <m:naryPr>
                          <m:chr m:val="∑"/>
                          <m:ctrlPr>
                            <a:rPr lang="en-CA" sz="1350" i="1">
                              <a:latin typeface="Cambria Math" panose="02040503050406030204" pitchFamily="18" charset="0"/>
                            </a:rPr>
                          </m:ctrlPr>
                        </m:naryPr>
                        <m:sub>
                          <m:r>
                            <a:rPr lang="en-CA" sz="1350" i="1">
                              <a:latin typeface="Cambria Math" panose="02040503050406030204" pitchFamily="18" charset="0"/>
                            </a:rPr>
                            <m:t>𝑖</m:t>
                          </m:r>
                          <m:r>
                            <a:rPr lang="en-CA" sz="1350" i="1">
                              <a:latin typeface="Cambria Math" panose="02040503050406030204" pitchFamily="18" charset="0"/>
                            </a:rPr>
                            <m:t>=1</m:t>
                          </m:r>
                        </m:sub>
                        <m:sup>
                          <m:r>
                            <a:rPr lang="en-CA" sz="1350" i="1">
                              <a:latin typeface="Cambria Math" panose="02040503050406030204" pitchFamily="18" charset="0"/>
                            </a:rPr>
                            <m:t>𝑛</m:t>
                          </m:r>
                        </m:sup>
                        <m:e>
                          <m:sSup>
                            <m:sSupPr>
                              <m:ctrlPr>
                                <a:rPr lang="en-CA" sz="1350" i="1">
                                  <a:latin typeface="Cambria Math" panose="02040503050406030204" pitchFamily="18" charset="0"/>
                                </a:rPr>
                              </m:ctrlPr>
                            </m:sSupPr>
                            <m:e>
                              <m:d>
                                <m:dPr>
                                  <m:ctrlPr>
                                    <a:rPr lang="en-CA" sz="1350" i="1">
                                      <a:latin typeface="Cambria Math" panose="02040503050406030204" pitchFamily="18" charset="0"/>
                                    </a:rPr>
                                  </m:ctrlPr>
                                </m:dPr>
                                <m:e>
                                  <m:sSub>
                                    <m:sSubPr>
                                      <m:ctrlPr>
                                        <a:rPr lang="en-CA" sz="1350" i="1">
                                          <a:latin typeface="Cambria Math" panose="02040503050406030204" pitchFamily="18" charset="0"/>
                                        </a:rPr>
                                      </m:ctrlPr>
                                    </m:sSubPr>
                                    <m:e>
                                      <m:r>
                                        <a:rPr lang="en-CA" sz="1350" i="1">
                                          <a:latin typeface="Cambria Math" panose="02040503050406030204" pitchFamily="18" charset="0"/>
                                        </a:rPr>
                                        <m:t>𝑦</m:t>
                                      </m:r>
                                    </m:e>
                                    <m:sub>
                                      <m:r>
                                        <a:rPr lang="en-CA" sz="1350" i="1">
                                          <a:latin typeface="Cambria Math" panose="02040503050406030204" pitchFamily="18" charset="0"/>
                                        </a:rPr>
                                        <m:t>𝑖</m:t>
                                      </m:r>
                                    </m:sub>
                                  </m:sSub>
                                  <m:r>
                                    <a:rPr lang="en-CA" sz="1350" i="1">
                                      <a:latin typeface="Cambria Math" panose="02040503050406030204" pitchFamily="18" charset="0"/>
                                    </a:rPr>
                                    <m:t>−</m:t>
                                  </m:r>
                                  <m:sSub>
                                    <m:sSubPr>
                                      <m:ctrlPr>
                                        <a:rPr lang="en-CA" sz="1350" i="1">
                                          <a:latin typeface="Cambria Math" panose="02040503050406030204" pitchFamily="18" charset="0"/>
                                        </a:rPr>
                                      </m:ctrlPr>
                                    </m:sSubPr>
                                    <m:e>
                                      <m:acc>
                                        <m:accPr>
                                          <m:chr m:val="̂"/>
                                          <m:ctrlPr>
                                            <a:rPr lang="en-CA" sz="1350" i="1">
                                              <a:latin typeface="Cambria Math" panose="02040503050406030204" pitchFamily="18" charset="0"/>
                                            </a:rPr>
                                          </m:ctrlPr>
                                        </m:accPr>
                                        <m:e>
                                          <m:r>
                                            <a:rPr lang="en-CA" sz="1350" i="1">
                                              <a:latin typeface="Cambria Math" panose="02040503050406030204" pitchFamily="18" charset="0"/>
                                            </a:rPr>
                                            <m:t>𝑦</m:t>
                                          </m:r>
                                        </m:e>
                                      </m:acc>
                                    </m:e>
                                    <m:sub>
                                      <m:r>
                                        <a:rPr lang="en-CA" sz="1350" i="1">
                                          <a:latin typeface="Cambria Math" panose="02040503050406030204" pitchFamily="18" charset="0"/>
                                        </a:rPr>
                                        <m:t>𝑖</m:t>
                                      </m:r>
                                    </m:sub>
                                  </m:sSub>
                                </m:e>
                              </m:d>
                            </m:e>
                            <m:sup>
                              <m:r>
                                <a:rPr lang="en-CA" sz="1350" i="1">
                                  <a:latin typeface="Cambria Math" panose="02040503050406030204" pitchFamily="18" charset="0"/>
                                </a:rPr>
                                <m:t>2</m:t>
                              </m:r>
                            </m:sup>
                          </m:sSup>
                        </m:e>
                      </m:nary>
                    </m:oMath>
                  </m:oMathPara>
                </a14:m>
                <a:endParaRPr lang="en-CA" sz="1350" dirty="0">
                  <a:latin typeface="Montserrat" charset="0"/>
                  <a:ea typeface="Montserrat" charset="0"/>
                  <a:cs typeface="Montserrat" charset="0"/>
                </a:endParaRPr>
              </a:p>
              <a:p>
                <a:pPr marL="257175" indent="-257175" algn="l">
                  <a:buFont typeface="Arial" panose="020B0604020202020204" pitchFamily="34" charset="0"/>
                  <a:buChar char="•"/>
                </a:pPr>
                <a:r>
                  <a:rPr lang="en-CA" sz="1350" dirty="0">
                    <a:latin typeface="Montserrat" charset="0"/>
                    <a:ea typeface="Montserrat" charset="0"/>
                    <a:cs typeface="Montserrat" charset="0"/>
                  </a:rPr>
                  <a:t>MSE is calculated by following these steps:</a:t>
                </a:r>
              </a:p>
              <a:p>
                <a:pPr marL="600075" lvl="1" indent="-257175" algn="l">
                  <a:buFont typeface="+mj-lt"/>
                  <a:buAutoNum type="arabicPeriod"/>
                </a:pPr>
                <a:r>
                  <a:rPr lang="en-CA" sz="1350" dirty="0">
                    <a:latin typeface="Montserrat" charset="0"/>
                    <a:ea typeface="Montserrat" charset="0"/>
                    <a:cs typeface="Montserrat" charset="0"/>
                  </a:rPr>
                  <a:t>Calculate the residual for every data point</a:t>
                </a:r>
              </a:p>
              <a:p>
                <a:pPr marL="600075" lvl="1" indent="-257175" algn="l">
                  <a:buFont typeface="+mj-lt"/>
                  <a:buAutoNum type="arabicPeriod"/>
                </a:pPr>
                <a:r>
                  <a:rPr lang="en-CA" sz="1350" dirty="0">
                    <a:latin typeface="Montserrat" charset="0"/>
                    <a:ea typeface="Montserrat" charset="0"/>
                    <a:cs typeface="Montserrat" charset="0"/>
                  </a:rPr>
                  <a:t>Calculate the squared value of the residuals</a:t>
                </a:r>
              </a:p>
              <a:p>
                <a:pPr marL="600075" lvl="1" indent="-257175" algn="l">
                  <a:buFont typeface="+mj-lt"/>
                  <a:buAutoNum type="arabicPeriod"/>
                </a:pPr>
                <a:r>
                  <a:rPr lang="en-CA" sz="1350" dirty="0">
                    <a:latin typeface="Montserrat" charset="0"/>
                    <a:ea typeface="Montserrat" charset="0"/>
                    <a:cs typeface="Montserrat" charset="0"/>
                  </a:rPr>
                  <a:t>Calculate the average of results from step #2 </a:t>
                </a:r>
              </a:p>
            </p:txBody>
          </p:sp>
        </mc:Choice>
        <mc:Fallback>
          <p:sp>
            <p:nvSpPr>
              <p:cNvPr id="7" name="Content Placeholder 2"/>
              <p:cNvSpPr txBox="1">
                <a:spLocks noRot="1" noChangeAspect="1" noMove="1" noResize="1" noEditPoints="1" noAdjustHandles="1" noChangeArrowheads="1" noChangeShapeType="1" noTextEdit="1"/>
              </p:cNvSpPr>
              <p:nvPr/>
            </p:nvSpPr>
            <p:spPr>
              <a:xfrm>
                <a:off x="329775" y="959176"/>
                <a:ext cx="8814225" cy="3394472"/>
              </a:xfrm>
              <a:prstGeom prst="rect">
                <a:avLst/>
              </a:prstGeom>
              <a:blipFill>
                <a:blip r:embed="rId4"/>
                <a:stretch>
                  <a:fillRect l="-346" t="-1616" b="-718"/>
                </a:stretch>
              </a:blipFill>
            </p:spPr>
            <p:txBody>
              <a:bodyPr/>
              <a:lstStyle/>
              <a:p>
                <a:r>
                  <a:rPr lang="en-IN">
                    <a:noFill/>
                  </a:rPr>
                  <a:t> </a:t>
                </a:r>
              </a:p>
            </p:txBody>
          </p:sp>
        </mc:Fallback>
      </mc:AlternateContent>
      <p:sp>
        <p:nvSpPr>
          <p:cNvPr id="6" name="Google Shape;87;p16">
            <a:extLst>
              <a:ext uri="{FF2B5EF4-FFF2-40B4-BE49-F238E27FC236}">
                <a16:creationId xmlns:a16="http://schemas.microsoft.com/office/drawing/2014/main" id="{037E15D8-4528-45A0-B936-98F90BC546DC}"/>
              </a:ext>
            </a:extLst>
          </p:cNvPr>
          <p:cNvSpPr/>
          <p:nvPr/>
        </p:nvSpPr>
        <p:spPr>
          <a:xfrm>
            <a:off x="19977" y="-19936"/>
            <a:ext cx="9130682" cy="844189"/>
          </a:xfrm>
          <a:prstGeom prst="rect">
            <a:avLst/>
          </a:prstGeom>
          <a:solidFill>
            <a:srgbClr val="1C4587"/>
          </a:solidFill>
          <a:ln w="9525" cap="flat" cmpd="sng">
            <a:solidFill>
              <a:schemeClr val="dk2"/>
            </a:solidFill>
            <a:prstDash val="solid"/>
            <a:round/>
            <a:headEnd type="none" w="sm" len="sm"/>
            <a:tailEnd type="none" w="sm" len="sm"/>
          </a:ln>
          <a:effectLst>
            <a:outerShdw blurRad="57150" dist="19050" dir="5400000" algn="bl" rotWithShape="0">
              <a:srgbClr val="1155CC">
                <a:alpha val="87000"/>
              </a:srgbClr>
            </a:outerShdw>
            <a:reflection stA="80000" endPos="30000" dist="38100" dir="5400000" fadeDir="5400012" sy="-100000" algn="bl" rotWithShape="0"/>
          </a:effectLst>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IN" sz="2800" dirty="0">
                <a:solidFill>
                  <a:schemeClr val="lt1"/>
                </a:solidFill>
                <a:latin typeface="Ubuntu"/>
                <a:ea typeface="Ubuntu"/>
                <a:cs typeface="Ubuntu"/>
                <a:sym typeface="Ubuntu"/>
              </a:rPr>
              <a:t>Regression Metrics: Mean Square Error(MSE)</a:t>
            </a:r>
            <a:endParaRPr lang="en-IN" dirty="0"/>
          </a:p>
        </p:txBody>
      </p:sp>
    </p:spTree>
    <p:extLst>
      <p:ext uri="{BB962C8B-B14F-4D97-AF65-F5344CB8AC3E}">
        <p14:creationId xmlns:p14="http://schemas.microsoft.com/office/powerpoint/2010/main" val="20778447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5"/>
        <p:cNvGrpSpPr/>
        <p:nvPr/>
      </p:nvGrpSpPr>
      <p:grpSpPr>
        <a:xfrm>
          <a:off x="0" y="0"/>
          <a:ext cx="0" cy="0"/>
          <a:chOff x="0" y="0"/>
          <a:chExt cx="0" cy="0"/>
        </a:xfrm>
      </p:grpSpPr>
      <p:pic>
        <p:nvPicPr>
          <p:cNvPr id="126" name="Google Shape;126;p19"/>
          <p:cNvPicPr preferRelativeResize="0"/>
          <p:nvPr/>
        </p:nvPicPr>
        <p:blipFill>
          <a:blip r:embed="rId3">
            <a:alphaModFix/>
          </a:blip>
          <a:stretch>
            <a:fillRect/>
          </a:stretch>
        </p:blipFill>
        <p:spPr>
          <a:xfrm>
            <a:off x="0" y="0"/>
            <a:ext cx="9143999" cy="5206200"/>
          </a:xfrm>
          <a:prstGeom prst="rect">
            <a:avLst/>
          </a:prstGeom>
          <a:noFill/>
          <a:ln>
            <a:noFill/>
          </a:ln>
        </p:spPr>
      </p:pic>
      <p:sp>
        <p:nvSpPr>
          <p:cNvPr id="127" name="Google Shape;127;p19"/>
          <p:cNvSpPr/>
          <p:nvPr/>
        </p:nvSpPr>
        <p:spPr>
          <a:xfrm>
            <a:off x="3658800" y="135225"/>
            <a:ext cx="5485200" cy="526200"/>
          </a:xfrm>
          <a:prstGeom prst="rect">
            <a:avLst/>
          </a:prstGeom>
          <a:solidFill>
            <a:srgbClr val="1C4587"/>
          </a:solidFill>
          <a:ln w="9525" cap="flat" cmpd="sng">
            <a:solidFill>
              <a:schemeClr val="dk2"/>
            </a:solidFill>
            <a:prstDash val="solid"/>
            <a:round/>
            <a:headEnd type="none" w="sm" len="sm"/>
            <a:tailEnd type="none" w="sm" len="sm"/>
          </a:ln>
          <a:effectLst>
            <a:outerShdw blurRad="57150" dist="19050" dir="5400000" algn="bl" rotWithShape="0">
              <a:srgbClr val="1155CC">
                <a:alpha val="87000"/>
              </a:srgbClr>
            </a:outerShdw>
            <a:reflection stA="80000" endPos="30000" dist="38100" dir="5400000" fadeDir="5400012" sy="-100000" algn="bl" rotWithShape="0"/>
          </a:effectLst>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800" dirty="0">
                <a:solidFill>
                  <a:schemeClr val="lt1"/>
                </a:solidFill>
                <a:latin typeface="Ubuntu"/>
                <a:ea typeface="Ubuntu"/>
                <a:cs typeface="Ubuntu"/>
                <a:sym typeface="Ubuntu"/>
              </a:rPr>
              <a:t>                             Prototype </a:t>
            </a:r>
            <a:r>
              <a:rPr lang="en" sz="2800" u="sng" dirty="0">
                <a:solidFill>
                  <a:schemeClr val="hlink"/>
                </a:solidFill>
                <a:latin typeface="Ubuntu"/>
                <a:ea typeface="Ubuntu"/>
                <a:cs typeface="Ubuntu"/>
                <a:sym typeface="Ubuntu"/>
                <a:hlinkClick r:id="rId4"/>
              </a:rPr>
              <a:t>(</a:t>
            </a:r>
            <a:r>
              <a:rPr lang="en" sz="2800" u="sng" dirty="0">
                <a:solidFill>
                  <a:schemeClr val="hlink"/>
                </a:solidFill>
                <a:latin typeface="Ubuntu"/>
                <a:ea typeface="Ubuntu"/>
                <a:cs typeface="Ubuntu"/>
                <a:sym typeface="Ubuntu"/>
                <a:hlinkClick r:id="rId5"/>
              </a:rPr>
              <a:t>link</a:t>
            </a:r>
            <a:r>
              <a:rPr lang="en" sz="2800" u="sng" dirty="0">
                <a:solidFill>
                  <a:schemeClr val="hlink"/>
                </a:solidFill>
                <a:latin typeface="Ubuntu"/>
                <a:ea typeface="Ubuntu"/>
                <a:cs typeface="Ubuntu"/>
                <a:sym typeface="Ubuntu"/>
                <a:hlinkClick r:id="rId4"/>
              </a:rPr>
              <a:t>)</a:t>
            </a:r>
            <a:endParaRPr dirty="0"/>
          </a:p>
        </p:txBody>
      </p:sp>
      <p:pic>
        <p:nvPicPr>
          <p:cNvPr id="5" name="Picture 4">
            <a:extLst>
              <a:ext uri="{FF2B5EF4-FFF2-40B4-BE49-F238E27FC236}">
                <a16:creationId xmlns:a16="http://schemas.microsoft.com/office/drawing/2014/main" id="{EA09915A-203D-4D33-A206-0D6974CE6747}"/>
              </a:ext>
            </a:extLst>
          </p:cNvPr>
          <p:cNvPicPr>
            <a:picLocks noChangeAspect="1"/>
          </p:cNvPicPr>
          <p:nvPr/>
        </p:nvPicPr>
        <p:blipFill>
          <a:blip r:embed="rId6"/>
          <a:stretch>
            <a:fillRect/>
          </a:stretch>
        </p:blipFill>
        <p:spPr>
          <a:xfrm>
            <a:off x="83941" y="866937"/>
            <a:ext cx="7855458" cy="403889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2"/>
        <p:cNvGrpSpPr/>
        <p:nvPr/>
      </p:nvGrpSpPr>
      <p:grpSpPr>
        <a:xfrm>
          <a:off x="0" y="0"/>
          <a:ext cx="0" cy="0"/>
          <a:chOff x="0" y="0"/>
          <a:chExt cx="0" cy="0"/>
        </a:xfrm>
      </p:grpSpPr>
      <p:pic>
        <p:nvPicPr>
          <p:cNvPr id="133" name="Google Shape;133;p20"/>
          <p:cNvPicPr preferRelativeResize="0"/>
          <p:nvPr/>
        </p:nvPicPr>
        <p:blipFill>
          <a:blip r:embed="rId3">
            <a:alphaModFix amt="32000"/>
          </a:blip>
          <a:stretch>
            <a:fillRect/>
          </a:stretch>
        </p:blipFill>
        <p:spPr>
          <a:xfrm>
            <a:off x="0" y="0"/>
            <a:ext cx="9144001" cy="5143500"/>
          </a:xfrm>
          <a:prstGeom prst="rect">
            <a:avLst/>
          </a:prstGeom>
          <a:noFill/>
          <a:ln>
            <a:noFill/>
          </a:ln>
        </p:spPr>
      </p:pic>
      <p:sp>
        <p:nvSpPr>
          <p:cNvPr id="134" name="Google Shape;134;p20"/>
          <p:cNvSpPr/>
          <p:nvPr/>
        </p:nvSpPr>
        <p:spPr>
          <a:xfrm>
            <a:off x="0" y="307375"/>
            <a:ext cx="5489400" cy="526200"/>
          </a:xfrm>
          <a:prstGeom prst="rect">
            <a:avLst/>
          </a:prstGeom>
          <a:solidFill>
            <a:srgbClr val="1C4587"/>
          </a:solidFill>
          <a:ln w="9525" cap="flat" cmpd="sng">
            <a:solidFill>
              <a:schemeClr val="dk2"/>
            </a:solidFill>
            <a:prstDash val="solid"/>
            <a:round/>
            <a:headEnd type="none" w="sm" len="sm"/>
            <a:tailEnd type="none" w="sm" len="sm"/>
          </a:ln>
          <a:effectLst>
            <a:outerShdw blurRad="57150" dist="19050" dir="5400000" algn="bl" rotWithShape="0">
              <a:srgbClr val="1155CC">
                <a:alpha val="87000"/>
              </a:srgbClr>
            </a:outerShdw>
            <a:reflection stA="80000" endPos="30000" dist="38100" dir="5400000" fadeDir="5400012" sy="-100000" algn="bl" rotWithShape="0"/>
          </a:effectLst>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700">
                <a:solidFill>
                  <a:schemeClr val="lt1"/>
                </a:solidFill>
                <a:latin typeface="Ubuntu"/>
                <a:ea typeface="Ubuntu"/>
                <a:cs typeface="Ubuntu"/>
                <a:sym typeface="Ubuntu"/>
              </a:rPr>
              <a:t>        Architecture Diagram</a:t>
            </a:r>
            <a:endParaRPr sz="2700">
              <a:solidFill>
                <a:schemeClr val="lt1"/>
              </a:solidFill>
              <a:latin typeface="Ubuntu"/>
              <a:ea typeface="Ubuntu"/>
              <a:cs typeface="Ubuntu"/>
              <a:sym typeface="Ubuntu"/>
            </a:endParaRPr>
          </a:p>
        </p:txBody>
      </p:sp>
      <p:pic>
        <p:nvPicPr>
          <p:cNvPr id="135" name="Google Shape;135;p20"/>
          <p:cNvPicPr preferRelativeResize="0"/>
          <p:nvPr/>
        </p:nvPicPr>
        <p:blipFill>
          <a:blip r:embed="rId4">
            <a:alphaModFix/>
          </a:blip>
          <a:stretch>
            <a:fillRect/>
          </a:stretch>
        </p:blipFill>
        <p:spPr>
          <a:xfrm>
            <a:off x="430600" y="1764625"/>
            <a:ext cx="8282700" cy="1662600"/>
          </a:xfrm>
          <a:prstGeom prst="roundRect">
            <a:avLst>
              <a:gd name="adj" fmla="val 16667"/>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31A22"/>
        </a:solidFill>
        <a:effectLst/>
      </p:bgPr>
    </p:bg>
    <p:spTree>
      <p:nvGrpSpPr>
        <p:cNvPr id="1" name="Shape 139"/>
        <p:cNvGrpSpPr/>
        <p:nvPr/>
      </p:nvGrpSpPr>
      <p:grpSpPr>
        <a:xfrm>
          <a:off x="0" y="0"/>
          <a:ext cx="0" cy="0"/>
          <a:chOff x="0" y="0"/>
          <a:chExt cx="0" cy="0"/>
        </a:xfrm>
      </p:grpSpPr>
      <p:pic>
        <p:nvPicPr>
          <p:cNvPr id="140" name="Google Shape;140;p21"/>
          <p:cNvPicPr preferRelativeResize="0"/>
          <p:nvPr/>
        </p:nvPicPr>
        <p:blipFill>
          <a:blip r:embed="rId3">
            <a:alphaModFix/>
          </a:blip>
          <a:stretch>
            <a:fillRect/>
          </a:stretch>
        </p:blipFill>
        <p:spPr>
          <a:xfrm flipH="1">
            <a:off x="2283549" y="0"/>
            <a:ext cx="6860451" cy="5143501"/>
          </a:xfrm>
          <a:prstGeom prst="rect">
            <a:avLst/>
          </a:prstGeom>
          <a:noFill/>
          <a:ln>
            <a:noFill/>
          </a:ln>
        </p:spPr>
      </p:pic>
      <p:pic>
        <p:nvPicPr>
          <p:cNvPr id="141" name="Google Shape;141;p21"/>
          <p:cNvPicPr preferRelativeResize="0"/>
          <p:nvPr/>
        </p:nvPicPr>
        <p:blipFill rotWithShape="1">
          <a:blip r:embed="rId3">
            <a:alphaModFix/>
          </a:blip>
          <a:srcRect l="77114"/>
          <a:stretch/>
        </p:blipFill>
        <p:spPr>
          <a:xfrm>
            <a:off x="1" y="0"/>
            <a:ext cx="2283549" cy="5143501"/>
          </a:xfrm>
          <a:prstGeom prst="rect">
            <a:avLst/>
          </a:prstGeom>
          <a:noFill/>
          <a:ln>
            <a:noFill/>
          </a:ln>
        </p:spPr>
      </p:pic>
      <p:sp>
        <p:nvSpPr>
          <p:cNvPr id="142" name="Google Shape;142;p21"/>
          <p:cNvSpPr/>
          <p:nvPr/>
        </p:nvSpPr>
        <p:spPr>
          <a:xfrm>
            <a:off x="3659125" y="355225"/>
            <a:ext cx="5430600" cy="526200"/>
          </a:xfrm>
          <a:prstGeom prst="rect">
            <a:avLst/>
          </a:prstGeom>
          <a:solidFill>
            <a:srgbClr val="1C4587"/>
          </a:solidFill>
          <a:ln w="9525" cap="flat" cmpd="sng">
            <a:solidFill>
              <a:schemeClr val="dk2"/>
            </a:solidFill>
            <a:prstDash val="solid"/>
            <a:round/>
            <a:headEnd type="none" w="sm" len="sm"/>
            <a:tailEnd type="none" w="sm" len="sm"/>
          </a:ln>
          <a:effectLst>
            <a:outerShdw blurRad="57150" dist="19050" dir="5400000" algn="bl" rotWithShape="0">
              <a:srgbClr val="1155CC">
                <a:alpha val="87000"/>
              </a:srgbClr>
            </a:outerShdw>
            <a:reflection stA="80000" endPos="30000" dist="38100" dir="5400000" fadeDir="5400012" sy="-100000" algn="bl" rotWithShape="0"/>
          </a:effectLst>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800">
                <a:solidFill>
                  <a:schemeClr val="lt1"/>
                </a:solidFill>
                <a:latin typeface="Ubuntu"/>
                <a:ea typeface="Ubuntu"/>
                <a:cs typeface="Ubuntu"/>
                <a:sym typeface="Ubuntu"/>
              </a:rPr>
              <a:t>        Future Scope</a:t>
            </a:r>
            <a:endParaRPr/>
          </a:p>
        </p:txBody>
      </p:sp>
      <p:sp>
        <p:nvSpPr>
          <p:cNvPr id="143" name="Google Shape;143;p21"/>
          <p:cNvSpPr txBox="1"/>
          <p:nvPr/>
        </p:nvSpPr>
        <p:spPr>
          <a:xfrm>
            <a:off x="477350" y="1226225"/>
            <a:ext cx="53109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rabicPeriod"/>
            </a:pPr>
            <a:endParaRPr/>
          </a:p>
        </p:txBody>
      </p:sp>
      <p:sp>
        <p:nvSpPr>
          <p:cNvPr id="144" name="Google Shape;144;p21"/>
          <p:cNvSpPr txBox="1"/>
          <p:nvPr/>
        </p:nvSpPr>
        <p:spPr>
          <a:xfrm>
            <a:off x="560600" y="1541650"/>
            <a:ext cx="7677600" cy="2308800"/>
          </a:xfrm>
          <a:prstGeom prst="rect">
            <a:avLst/>
          </a:prstGeom>
          <a:noFill/>
          <a:ln>
            <a:noFill/>
          </a:ln>
        </p:spPr>
        <p:txBody>
          <a:bodyPr spcFirstLastPara="1" wrap="square" lIns="91425" tIns="91425" rIns="91425" bIns="91425" anchor="t" anchorCtr="0">
            <a:spAutoFit/>
          </a:bodyPr>
          <a:lstStyle/>
          <a:p>
            <a:pPr marL="457200" lvl="0" indent="-374650" algn="l" rtl="0">
              <a:spcBef>
                <a:spcPts val="0"/>
              </a:spcBef>
              <a:spcAft>
                <a:spcPts val="0"/>
              </a:spcAft>
              <a:buClr>
                <a:schemeClr val="lt1"/>
              </a:buClr>
              <a:buSzPts val="2300"/>
              <a:buChar char="●"/>
            </a:pPr>
            <a:r>
              <a:rPr lang="en" sz="2300">
                <a:solidFill>
                  <a:schemeClr val="lt1"/>
                </a:solidFill>
              </a:rPr>
              <a:t>We can include more relevant attributes which will increase the accuracy of the model and we can get more precise premium</a:t>
            </a:r>
            <a:endParaRPr sz="2300">
              <a:solidFill>
                <a:schemeClr val="lt1"/>
              </a:solidFill>
            </a:endParaRPr>
          </a:p>
          <a:p>
            <a:pPr marL="457200" lvl="0" indent="0" algn="l" rtl="0">
              <a:spcBef>
                <a:spcPts val="0"/>
              </a:spcBef>
              <a:spcAft>
                <a:spcPts val="0"/>
              </a:spcAft>
              <a:buNone/>
            </a:pPr>
            <a:endParaRPr sz="2300">
              <a:solidFill>
                <a:schemeClr val="lt1"/>
              </a:solidFill>
            </a:endParaRPr>
          </a:p>
          <a:p>
            <a:pPr marL="457200" lvl="0" indent="-374650" algn="l" rtl="0">
              <a:spcBef>
                <a:spcPts val="0"/>
              </a:spcBef>
              <a:spcAft>
                <a:spcPts val="0"/>
              </a:spcAft>
              <a:buClr>
                <a:schemeClr val="lt1"/>
              </a:buClr>
              <a:buSzPts val="2300"/>
              <a:buChar char="●"/>
            </a:pPr>
            <a:r>
              <a:rPr lang="en" sz="2300">
                <a:solidFill>
                  <a:schemeClr val="lt1"/>
                </a:solidFill>
              </a:rPr>
              <a:t>We can make it more attractive and user friendly with better UI and integrate it with existing citi systems</a:t>
            </a:r>
            <a:endParaRPr sz="230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p:nvPr/>
        </p:nvSpPr>
        <p:spPr>
          <a:xfrm>
            <a:off x="1823250" y="1094650"/>
            <a:ext cx="5497500" cy="160040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dirty="0">
                <a:latin typeface="Calibri"/>
                <a:ea typeface="Calibri"/>
                <a:cs typeface="Calibri"/>
                <a:sym typeface="Calibri"/>
              </a:rPr>
              <a:t>Rohit Kumar</a:t>
            </a:r>
            <a:endParaRPr sz="2300" dirty="0">
              <a:latin typeface="Calibri"/>
              <a:ea typeface="Calibri"/>
              <a:cs typeface="Calibri"/>
              <a:sym typeface="Calibri"/>
            </a:endParaRPr>
          </a:p>
          <a:p>
            <a:pPr marL="0" lvl="0" indent="0" algn="l" rtl="0">
              <a:spcBef>
                <a:spcPts val="0"/>
              </a:spcBef>
              <a:spcAft>
                <a:spcPts val="0"/>
              </a:spcAft>
              <a:buNone/>
            </a:pPr>
            <a:r>
              <a:rPr lang="en" sz="2300" dirty="0">
                <a:latin typeface="Calibri"/>
                <a:ea typeface="Calibri"/>
                <a:cs typeface="Calibri"/>
                <a:sym typeface="Calibri"/>
              </a:rPr>
              <a:t>Saurav Chaudhary</a:t>
            </a:r>
            <a:endParaRPr sz="2300" dirty="0">
              <a:latin typeface="Calibri"/>
              <a:ea typeface="Calibri"/>
              <a:cs typeface="Calibri"/>
              <a:sym typeface="Calibri"/>
            </a:endParaRPr>
          </a:p>
          <a:p>
            <a:pPr marL="0" lvl="0" indent="0" algn="l" rtl="0">
              <a:spcBef>
                <a:spcPts val="0"/>
              </a:spcBef>
              <a:spcAft>
                <a:spcPts val="0"/>
              </a:spcAft>
              <a:buNone/>
            </a:pPr>
            <a:r>
              <a:rPr lang="en-IN" sz="2300" dirty="0" err="1">
                <a:latin typeface="Calibri"/>
                <a:ea typeface="Calibri"/>
                <a:cs typeface="Calibri"/>
                <a:sym typeface="Calibri"/>
              </a:rPr>
              <a:t>Vidushi</a:t>
            </a:r>
            <a:r>
              <a:rPr lang="en-IN" sz="2300" dirty="0">
                <a:latin typeface="Calibri"/>
                <a:ea typeface="Calibri"/>
                <a:cs typeface="Calibri"/>
                <a:sym typeface="Calibri"/>
              </a:rPr>
              <a:t> </a:t>
            </a:r>
            <a:r>
              <a:rPr lang="en-IN" sz="2300" dirty="0" err="1">
                <a:latin typeface="Calibri"/>
                <a:ea typeface="Calibri"/>
                <a:cs typeface="Calibri"/>
                <a:sym typeface="Calibri"/>
              </a:rPr>
              <a:t>Vigh</a:t>
            </a:r>
            <a:endParaRPr lang="en-IN" sz="2300" dirty="0">
              <a:latin typeface="Calibri"/>
              <a:ea typeface="Calibri"/>
              <a:cs typeface="Calibri"/>
              <a:sym typeface="Calibri"/>
            </a:endParaRPr>
          </a:p>
          <a:p>
            <a:r>
              <a:rPr lang="en-IN" sz="2300" dirty="0" err="1">
                <a:latin typeface="Calibri"/>
                <a:ea typeface="Calibri"/>
                <a:cs typeface="Calibri"/>
                <a:sym typeface="Calibri"/>
              </a:rPr>
              <a:t>Rishu</a:t>
            </a:r>
            <a:r>
              <a:rPr lang="en-IN" sz="2300" dirty="0">
                <a:latin typeface="Calibri"/>
                <a:ea typeface="Calibri"/>
                <a:cs typeface="Calibri"/>
                <a:sym typeface="Calibri"/>
              </a:rPr>
              <a:t> Kumar</a:t>
            </a:r>
          </a:p>
        </p:txBody>
      </p:sp>
      <p:sp>
        <p:nvSpPr>
          <p:cNvPr id="150" name="Google Shape;150;p22"/>
          <p:cNvSpPr/>
          <p:nvPr/>
        </p:nvSpPr>
        <p:spPr>
          <a:xfrm>
            <a:off x="0" y="307375"/>
            <a:ext cx="5497500" cy="526200"/>
          </a:xfrm>
          <a:prstGeom prst="rect">
            <a:avLst/>
          </a:prstGeom>
          <a:solidFill>
            <a:srgbClr val="1C4587"/>
          </a:solidFill>
          <a:ln w="9525" cap="flat" cmpd="sng">
            <a:solidFill>
              <a:schemeClr val="dk2"/>
            </a:solidFill>
            <a:prstDash val="solid"/>
            <a:round/>
            <a:headEnd type="none" w="sm" len="sm"/>
            <a:tailEnd type="none" w="sm" len="sm"/>
          </a:ln>
          <a:effectLst>
            <a:outerShdw blurRad="57150" dist="19050" dir="5400000" algn="bl" rotWithShape="0">
              <a:srgbClr val="1155CC">
                <a:alpha val="87000"/>
              </a:srgbClr>
            </a:outerShdw>
            <a:reflection stA="80000" endPos="30000" dist="38100" dir="5400000" fadeDir="5400012" sy="-100000" algn="bl" rotWithShape="0"/>
          </a:effectLst>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800" dirty="0">
                <a:solidFill>
                  <a:schemeClr val="lt1"/>
                </a:solidFill>
                <a:latin typeface="Ubuntu"/>
                <a:ea typeface="Ubuntu"/>
                <a:cs typeface="Ubuntu"/>
                <a:sym typeface="Ubuntu"/>
              </a:rPr>
              <a:t>           Team Members</a:t>
            </a:r>
            <a:endParaRPr dirty="0"/>
          </a:p>
        </p:txBody>
      </p:sp>
      <p:pic>
        <p:nvPicPr>
          <p:cNvPr id="151" name="Google Shape;151;p22"/>
          <p:cNvPicPr preferRelativeResize="0"/>
          <p:nvPr/>
        </p:nvPicPr>
        <p:blipFill rotWithShape="1">
          <a:blip r:embed="rId3">
            <a:alphaModFix amt="29000"/>
          </a:blip>
          <a:srcRect t="24870" b="20153"/>
          <a:stretch/>
        </p:blipFill>
        <p:spPr>
          <a:xfrm>
            <a:off x="0" y="3049450"/>
            <a:ext cx="9144001" cy="2086825"/>
          </a:xfrm>
          <a:prstGeom prst="rect">
            <a:avLst/>
          </a:prstGeom>
          <a:noFill/>
          <a:ln>
            <a:noFill/>
          </a:ln>
        </p:spPr>
      </p:pic>
      <p:sp>
        <p:nvSpPr>
          <p:cNvPr id="152" name="Google Shape;152;p22"/>
          <p:cNvSpPr txBox="1"/>
          <p:nvPr/>
        </p:nvSpPr>
        <p:spPr>
          <a:xfrm>
            <a:off x="2472750" y="3678350"/>
            <a:ext cx="4198500" cy="538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300" b="1">
                <a:solidFill>
                  <a:srgbClr val="0C343D"/>
                </a:solidFill>
                <a:latin typeface="Calibri"/>
                <a:ea typeface="Calibri"/>
                <a:cs typeface="Calibri"/>
                <a:sym typeface="Calibri"/>
              </a:rPr>
              <a:t>THANK YOU!</a:t>
            </a:r>
            <a:endParaRPr sz="2300" b="1">
              <a:solidFill>
                <a:srgbClr val="0C343D"/>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69" name="Google Shape;69;p15"/>
          <p:cNvSpPr txBox="1"/>
          <p:nvPr/>
        </p:nvSpPr>
        <p:spPr>
          <a:xfrm>
            <a:off x="1266800" y="367200"/>
            <a:ext cx="7626000" cy="615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2800">
              <a:solidFill>
                <a:srgbClr val="1C4587"/>
              </a:solidFill>
              <a:latin typeface="Ubuntu"/>
              <a:ea typeface="Ubuntu"/>
              <a:cs typeface="Ubuntu"/>
              <a:sym typeface="Ubuntu"/>
            </a:endParaRPr>
          </a:p>
        </p:txBody>
      </p:sp>
      <p:sp>
        <p:nvSpPr>
          <p:cNvPr id="70" name="Google Shape;70;p15"/>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 </a:t>
            </a:r>
            <a:endParaRPr/>
          </a:p>
        </p:txBody>
      </p:sp>
      <p:sp>
        <p:nvSpPr>
          <p:cNvPr id="71" name="Google Shape;71;p15"/>
          <p:cNvSpPr txBox="1"/>
          <p:nvPr/>
        </p:nvSpPr>
        <p:spPr>
          <a:xfrm>
            <a:off x="3791850" y="1525050"/>
            <a:ext cx="4448700" cy="160040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chemeClr val="dk1"/>
                </a:solidFill>
              </a:rPr>
              <a:t> </a:t>
            </a:r>
            <a:endParaRPr sz="1600" dirty="0">
              <a:solidFill>
                <a:schemeClr val="dk1"/>
              </a:solidFill>
            </a:endParaRPr>
          </a:p>
          <a:p>
            <a:pPr marL="0" lvl="0" indent="0" algn="l" rtl="0">
              <a:spcBef>
                <a:spcPts val="0"/>
              </a:spcBef>
              <a:spcAft>
                <a:spcPts val="0"/>
              </a:spcAft>
              <a:buNone/>
            </a:pPr>
            <a:r>
              <a:rPr lang="en" sz="1600" dirty="0">
                <a:solidFill>
                  <a:schemeClr val="dk1"/>
                </a:solidFill>
              </a:rPr>
              <a:t>An important informatics tool for controlling healthcare costs is to predict accurate insurance premium plan cost of individuals.</a:t>
            </a:r>
            <a:endParaRPr sz="1600"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p>
        </p:txBody>
      </p:sp>
      <p:sp>
        <p:nvSpPr>
          <p:cNvPr id="72" name="Google Shape;72;p15"/>
          <p:cNvSpPr/>
          <p:nvPr/>
        </p:nvSpPr>
        <p:spPr>
          <a:xfrm>
            <a:off x="3671100" y="319350"/>
            <a:ext cx="5472900" cy="526200"/>
          </a:xfrm>
          <a:prstGeom prst="rect">
            <a:avLst/>
          </a:prstGeom>
          <a:solidFill>
            <a:srgbClr val="1C4587"/>
          </a:solidFill>
          <a:ln w="9525" cap="flat" cmpd="sng">
            <a:solidFill>
              <a:schemeClr val="dk2"/>
            </a:solidFill>
            <a:prstDash val="solid"/>
            <a:round/>
            <a:headEnd type="none" w="sm" len="sm"/>
            <a:tailEnd type="none" w="sm" len="sm"/>
          </a:ln>
          <a:effectLst>
            <a:outerShdw blurRad="57150" dist="19050" dir="5400000" algn="bl" rotWithShape="0">
              <a:srgbClr val="1155CC">
                <a:alpha val="87000"/>
              </a:srgbClr>
            </a:outerShdw>
            <a:reflection stA="80000" endPos="30000" dist="38100" dir="5400000" fadeDir="5400012" sy="-100000" algn="bl" rotWithShape="0"/>
          </a:effectLst>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800" dirty="0">
                <a:solidFill>
                  <a:schemeClr val="lt1"/>
                </a:solidFill>
                <a:latin typeface="Ubuntu"/>
                <a:ea typeface="Ubuntu"/>
                <a:cs typeface="Ubuntu"/>
                <a:sym typeface="Ubuntu"/>
              </a:rPr>
              <a:t>        Problem</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3A7F2B-B776-4162-BD4D-1990B050DD6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0" y="0"/>
            <a:ext cx="9144000" cy="5158704"/>
          </a:xfrm>
          <a:prstGeom prst="rect">
            <a:avLst/>
          </a:prstGeom>
        </p:spPr>
      </p:pic>
      <p:sp>
        <p:nvSpPr>
          <p:cNvPr id="5" name="Rectangle 4">
            <a:extLst>
              <a:ext uri="{FF2B5EF4-FFF2-40B4-BE49-F238E27FC236}">
                <a16:creationId xmlns:a16="http://schemas.microsoft.com/office/drawing/2014/main" id="{776C961B-4577-4418-942B-D6A7B6105DF6}"/>
              </a:ext>
            </a:extLst>
          </p:cNvPr>
          <p:cNvSpPr/>
          <p:nvPr/>
        </p:nvSpPr>
        <p:spPr>
          <a:xfrm>
            <a:off x="439444" y="166457"/>
            <a:ext cx="2986507" cy="512685"/>
          </a:xfrm>
          <a:prstGeom prst="rect">
            <a:avLst/>
          </a:prstGeom>
          <a:solidFill>
            <a:srgbClr val="77CE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6" name="Rectangle 5">
            <a:extLst>
              <a:ext uri="{FF2B5EF4-FFF2-40B4-BE49-F238E27FC236}">
                <a16:creationId xmlns:a16="http://schemas.microsoft.com/office/drawing/2014/main" id="{C336F08B-35AF-4805-B255-C5E4687B67B3}"/>
              </a:ext>
            </a:extLst>
          </p:cNvPr>
          <p:cNvSpPr/>
          <p:nvPr/>
        </p:nvSpPr>
        <p:spPr>
          <a:xfrm>
            <a:off x="266331" y="972105"/>
            <a:ext cx="8209625" cy="21905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7" name="Rectangle 6">
            <a:extLst>
              <a:ext uri="{FF2B5EF4-FFF2-40B4-BE49-F238E27FC236}">
                <a16:creationId xmlns:a16="http://schemas.microsoft.com/office/drawing/2014/main" id="{E75D6C86-9F54-485F-A61E-E3518A1655A5}"/>
              </a:ext>
            </a:extLst>
          </p:cNvPr>
          <p:cNvSpPr/>
          <p:nvPr/>
        </p:nvSpPr>
        <p:spPr>
          <a:xfrm>
            <a:off x="439445" y="1151878"/>
            <a:ext cx="8209625" cy="1597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8" name="Rectangle 7">
            <a:extLst>
              <a:ext uri="{FF2B5EF4-FFF2-40B4-BE49-F238E27FC236}">
                <a16:creationId xmlns:a16="http://schemas.microsoft.com/office/drawing/2014/main" id="{03722D7D-8492-4ABA-A9C3-CCEA9F7189D7}"/>
              </a:ext>
            </a:extLst>
          </p:cNvPr>
          <p:cNvSpPr/>
          <p:nvPr/>
        </p:nvSpPr>
        <p:spPr>
          <a:xfrm>
            <a:off x="439445" y="4747335"/>
            <a:ext cx="2197223" cy="2297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9" name="Rectangle 8">
            <a:extLst>
              <a:ext uri="{FF2B5EF4-FFF2-40B4-BE49-F238E27FC236}">
                <a16:creationId xmlns:a16="http://schemas.microsoft.com/office/drawing/2014/main" id="{1DBFA9E2-59AB-4762-9D2B-4E20CCD15619}"/>
              </a:ext>
            </a:extLst>
          </p:cNvPr>
          <p:cNvSpPr/>
          <p:nvPr/>
        </p:nvSpPr>
        <p:spPr>
          <a:xfrm>
            <a:off x="439445" y="727249"/>
            <a:ext cx="8595804" cy="1200329"/>
          </a:xfrm>
          <a:prstGeom prst="rect">
            <a:avLst/>
          </a:prstGeom>
        </p:spPr>
        <p:txBody>
          <a:bodyPr wrap="square">
            <a:spAutoFit/>
          </a:bodyPr>
          <a:lstStyle/>
          <a:p>
            <a:pPr marL="214313" indent="-214313">
              <a:buFont typeface="Arial" panose="020B0604020202020204" pitchFamily="34" charset="0"/>
              <a:buChar char="•"/>
            </a:pPr>
            <a:endParaRPr lang="en-US" sz="1800" b="1" dirty="0">
              <a:latin typeface="Montserrat" charset="0"/>
            </a:endParaRPr>
          </a:p>
          <a:p>
            <a:pPr marL="214313" indent="-214313">
              <a:buFont typeface="Arial" panose="020B0604020202020204" pitchFamily="34" charset="0"/>
              <a:buChar char="•"/>
            </a:pPr>
            <a:r>
              <a:rPr lang="en-US" sz="1800" b="1" dirty="0">
                <a:latin typeface="Montserrat" charset="0"/>
              </a:rPr>
              <a:t>The objective of this case study is to predict the health insurance cost incurred by Individuals based on their age, gender, BMI, number of children, smoking habit and geo-location.</a:t>
            </a:r>
          </a:p>
        </p:txBody>
      </p:sp>
      <p:sp>
        <p:nvSpPr>
          <p:cNvPr id="10" name="Rectangle 9">
            <a:extLst>
              <a:ext uri="{FF2B5EF4-FFF2-40B4-BE49-F238E27FC236}">
                <a16:creationId xmlns:a16="http://schemas.microsoft.com/office/drawing/2014/main" id="{BB92BDB9-5B72-4AE6-B5AB-E44B226E7A16}"/>
              </a:ext>
            </a:extLst>
          </p:cNvPr>
          <p:cNvSpPr/>
          <p:nvPr/>
        </p:nvSpPr>
        <p:spPr>
          <a:xfrm>
            <a:off x="707041" y="239827"/>
            <a:ext cx="2451312" cy="415498"/>
          </a:xfrm>
          <a:prstGeom prst="rect">
            <a:avLst/>
          </a:prstGeom>
        </p:spPr>
        <p:txBody>
          <a:bodyPr wrap="none">
            <a:spAutoFit/>
          </a:bodyPr>
          <a:lstStyle/>
          <a:p>
            <a:r>
              <a:rPr lang="en-CA" sz="2100" b="1" dirty="0">
                <a:latin typeface="Montserrat" charset="0"/>
                <a:ea typeface="Montserrat" charset="0"/>
                <a:cs typeface="Montserrat" charset="0"/>
              </a:rPr>
              <a:t>PROJECT OVERVIEW</a:t>
            </a:r>
            <a:endParaRPr lang="en-US" sz="2100" dirty="0"/>
          </a:p>
        </p:txBody>
      </p:sp>
      <p:pic>
        <p:nvPicPr>
          <p:cNvPr id="1026" name="Picture 2" descr="Medical Insurance Free Stock Photo - Public Domain Pictures">
            <a:extLst>
              <a:ext uri="{FF2B5EF4-FFF2-40B4-BE49-F238E27FC236}">
                <a16:creationId xmlns:a16="http://schemas.microsoft.com/office/drawing/2014/main" id="{F362779C-F6FB-46E6-BF24-463AD56AEA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70591" y="2007767"/>
            <a:ext cx="4081509" cy="236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16125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3DD4C5A-C2A8-4A52-8CC5-22BF3ECA5A7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6659" y="-19936"/>
            <a:ext cx="9144000" cy="5163436"/>
          </a:xfrm>
          <a:prstGeom prst="rect">
            <a:avLst/>
          </a:prstGeom>
        </p:spPr>
      </p:pic>
      <p:sp>
        <p:nvSpPr>
          <p:cNvPr id="6" name="Rectangle 5">
            <a:extLst>
              <a:ext uri="{FF2B5EF4-FFF2-40B4-BE49-F238E27FC236}">
                <a16:creationId xmlns:a16="http://schemas.microsoft.com/office/drawing/2014/main" id="{C336F08B-35AF-4805-B255-C5E4687B67B3}"/>
              </a:ext>
            </a:extLst>
          </p:cNvPr>
          <p:cNvSpPr/>
          <p:nvPr/>
        </p:nvSpPr>
        <p:spPr>
          <a:xfrm>
            <a:off x="266331" y="972105"/>
            <a:ext cx="8209625" cy="21905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7" name="Rectangle 6">
            <a:extLst>
              <a:ext uri="{FF2B5EF4-FFF2-40B4-BE49-F238E27FC236}">
                <a16:creationId xmlns:a16="http://schemas.microsoft.com/office/drawing/2014/main" id="{E75D6C86-9F54-485F-A61E-E3518A1655A5}"/>
              </a:ext>
            </a:extLst>
          </p:cNvPr>
          <p:cNvSpPr/>
          <p:nvPr/>
        </p:nvSpPr>
        <p:spPr>
          <a:xfrm>
            <a:off x="439445" y="1151878"/>
            <a:ext cx="8209625" cy="1597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8" name="Rectangle 7">
            <a:extLst>
              <a:ext uri="{FF2B5EF4-FFF2-40B4-BE49-F238E27FC236}">
                <a16:creationId xmlns:a16="http://schemas.microsoft.com/office/drawing/2014/main" id="{03722D7D-8492-4ABA-A9C3-CCEA9F7189D7}"/>
              </a:ext>
            </a:extLst>
          </p:cNvPr>
          <p:cNvSpPr/>
          <p:nvPr/>
        </p:nvSpPr>
        <p:spPr>
          <a:xfrm>
            <a:off x="439445" y="4747335"/>
            <a:ext cx="2197223" cy="2297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9" name="Rectangle 8">
            <a:extLst>
              <a:ext uri="{FF2B5EF4-FFF2-40B4-BE49-F238E27FC236}">
                <a16:creationId xmlns:a16="http://schemas.microsoft.com/office/drawing/2014/main" id="{1DBFA9E2-59AB-4762-9D2B-4E20CCD15619}"/>
              </a:ext>
            </a:extLst>
          </p:cNvPr>
          <p:cNvSpPr/>
          <p:nvPr/>
        </p:nvSpPr>
        <p:spPr>
          <a:xfrm>
            <a:off x="186431" y="679142"/>
            <a:ext cx="8595804" cy="4507484"/>
          </a:xfrm>
          <a:prstGeom prst="rect">
            <a:avLst/>
          </a:prstGeom>
        </p:spPr>
        <p:txBody>
          <a:bodyPr vert="horz" lIns="68580" tIns="34290" rIns="68580" bIns="34290" rtlCol="0">
            <a:normAutofit/>
          </a:bodyPr>
          <a:lstStyle/>
          <a:p>
            <a:pPr marL="257175" indent="-257175">
              <a:lnSpc>
                <a:spcPct val="90000"/>
              </a:lnSpc>
              <a:spcBef>
                <a:spcPts val="750"/>
              </a:spcBef>
              <a:buFont typeface="Arial" panose="020B0604020202020204" pitchFamily="34" charset="0"/>
              <a:buChar char="•"/>
            </a:pPr>
            <a:endParaRPr lang="en-US" sz="1500" b="1" dirty="0">
              <a:latin typeface="Montserrat" charset="0"/>
            </a:endParaRPr>
          </a:p>
          <a:p>
            <a:pPr marL="257175" indent="-257175">
              <a:lnSpc>
                <a:spcPct val="90000"/>
              </a:lnSpc>
              <a:spcBef>
                <a:spcPts val="750"/>
              </a:spcBef>
              <a:buFont typeface="Arial" panose="020B0604020202020204" pitchFamily="34" charset="0"/>
              <a:buChar char="•"/>
            </a:pPr>
            <a:r>
              <a:rPr lang="en-US" sz="1500" b="1" dirty="0">
                <a:latin typeface="Montserrat" charset="0"/>
              </a:rPr>
              <a:t>The available features are:</a:t>
            </a:r>
          </a:p>
          <a:p>
            <a:pPr marL="600075" lvl="1" indent="-257175">
              <a:lnSpc>
                <a:spcPct val="90000"/>
              </a:lnSpc>
              <a:spcBef>
                <a:spcPts val="375"/>
              </a:spcBef>
              <a:buFont typeface="Courier New" panose="02070309020205020404" pitchFamily="49" charset="0"/>
              <a:buChar char="o"/>
            </a:pPr>
            <a:r>
              <a:rPr lang="en-US" sz="1800" b="1" dirty="0"/>
              <a:t>sex: insurance contractor gender </a:t>
            </a:r>
          </a:p>
          <a:p>
            <a:pPr marL="600075" lvl="1" indent="-257175">
              <a:lnSpc>
                <a:spcPct val="90000"/>
              </a:lnSpc>
              <a:spcBef>
                <a:spcPts val="375"/>
              </a:spcBef>
              <a:buFont typeface="Courier New" panose="02070309020205020404" pitchFamily="49" charset="0"/>
              <a:buChar char="o"/>
            </a:pPr>
            <a:r>
              <a:rPr lang="en-US" sz="1800" b="1" dirty="0" err="1"/>
              <a:t>bmi</a:t>
            </a:r>
            <a:r>
              <a:rPr lang="en-US" sz="1800" b="1" dirty="0"/>
              <a:t>: Body mass index (ideally 18.5 to 24.9)</a:t>
            </a:r>
          </a:p>
          <a:p>
            <a:pPr marL="600075" lvl="1" indent="-257175">
              <a:lnSpc>
                <a:spcPct val="90000"/>
              </a:lnSpc>
              <a:spcBef>
                <a:spcPts val="375"/>
              </a:spcBef>
              <a:buFont typeface="Courier New" panose="02070309020205020404" pitchFamily="49" charset="0"/>
              <a:buChar char="o"/>
            </a:pPr>
            <a:r>
              <a:rPr lang="en-US" sz="1800" b="1" dirty="0"/>
              <a:t>children: Number of children covered by health insurance / Number of dependents</a:t>
            </a:r>
          </a:p>
          <a:p>
            <a:pPr marL="600075" lvl="1" indent="-257175">
              <a:lnSpc>
                <a:spcPct val="90000"/>
              </a:lnSpc>
              <a:spcBef>
                <a:spcPts val="375"/>
              </a:spcBef>
              <a:buFont typeface="Courier New" panose="02070309020205020404" pitchFamily="49" charset="0"/>
              <a:buChar char="o"/>
            </a:pPr>
            <a:r>
              <a:rPr lang="en-US" sz="1800" b="1" dirty="0"/>
              <a:t>smoker: Smoking</a:t>
            </a:r>
          </a:p>
          <a:p>
            <a:pPr marL="600075" lvl="1" indent="-257175">
              <a:lnSpc>
                <a:spcPct val="90000"/>
              </a:lnSpc>
              <a:spcBef>
                <a:spcPts val="375"/>
              </a:spcBef>
              <a:buFont typeface="Courier New" panose="02070309020205020404" pitchFamily="49" charset="0"/>
              <a:buChar char="o"/>
            </a:pPr>
            <a:r>
              <a:rPr lang="en-US" sz="1800" b="1" dirty="0"/>
              <a:t>region: the beneficiary's residential area in the US, northeast, southeast, southwest, northwest.</a:t>
            </a:r>
          </a:p>
          <a:p>
            <a:pPr marL="257175" indent="-257175">
              <a:lnSpc>
                <a:spcPct val="90000"/>
              </a:lnSpc>
              <a:spcBef>
                <a:spcPts val="750"/>
              </a:spcBef>
              <a:buFont typeface="Arial" panose="020B0604020202020204" pitchFamily="34" charset="0"/>
              <a:buChar char="•"/>
            </a:pPr>
            <a:r>
              <a:rPr lang="en-US" sz="1500" b="1" dirty="0">
                <a:latin typeface="Montserrat" charset="0"/>
              </a:rPr>
              <a:t>Target (output):</a:t>
            </a:r>
          </a:p>
          <a:p>
            <a:pPr marL="600075" lvl="1" indent="-257175">
              <a:lnSpc>
                <a:spcPct val="90000"/>
              </a:lnSpc>
              <a:spcBef>
                <a:spcPts val="375"/>
              </a:spcBef>
              <a:buFont typeface="Courier New" panose="02070309020205020404" pitchFamily="49" charset="0"/>
              <a:buChar char="o"/>
            </a:pPr>
            <a:r>
              <a:rPr lang="en-US" sz="1800" b="1" dirty="0"/>
              <a:t>charges: Individual medical costs billed by health insurance</a:t>
            </a:r>
          </a:p>
          <a:p>
            <a:pPr marL="257175" indent="-257175">
              <a:lnSpc>
                <a:spcPct val="90000"/>
              </a:lnSpc>
              <a:spcBef>
                <a:spcPts val="750"/>
              </a:spcBef>
              <a:buFont typeface="Arial" panose="020B0604020202020204" pitchFamily="34" charset="0"/>
              <a:buChar char="•"/>
            </a:pPr>
            <a:endParaRPr lang="en-US" sz="1500" b="1" dirty="0">
              <a:latin typeface="Montserrat" charset="0"/>
            </a:endParaRPr>
          </a:p>
        </p:txBody>
      </p:sp>
      <p:sp>
        <p:nvSpPr>
          <p:cNvPr id="3" name="Rectangle 2">
            <a:extLst>
              <a:ext uri="{FF2B5EF4-FFF2-40B4-BE49-F238E27FC236}">
                <a16:creationId xmlns:a16="http://schemas.microsoft.com/office/drawing/2014/main" id="{FE319E3E-ABA5-41B6-8637-988077E92621}"/>
              </a:ext>
            </a:extLst>
          </p:cNvPr>
          <p:cNvSpPr/>
          <p:nvPr/>
        </p:nvSpPr>
        <p:spPr>
          <a:xfrm>
            <a:off x="1100831" y="4669601"/>
            <a:ext cx="4978154" cy="237757"/>
          </a:xfrm>
          <a:prstGeom prst="rect">
            <a:avLst/>
          </a:prstGeom>
        </p:spPr>
        <p:txBody>
          <a:bodyPr wrap="square">
            <a:spAutoFit/>
          </a:bodyPr>
          <a:lstStyle/>
          <a:p>
            <a:pPr marL="257175" indent="-257175">
              <a:lnSpc>
                <a:spcPct val="90000"/>
              </a:lnSpc>
              <a:spcBef>
                <a:spcPts val="750"/>
              </a:spcBef>
              <a:buFont typeface="Arial" panose="020B0604020202020204" pitchFamily="34" charset="0"/>
              <a:buChar char="•"/>
            </a:pPr>
            <a:r>
              <a:rPr lang="en-US" sz="1050" dirty="0">
                <a:latin typeface="Montserrat" charset="0"/>
              </a:rPr>
              <a:t>Data Source: https://www.kaggle.com/mirichoi0218/insurance</a:t>
            </a:r>
          </a:p>
        </p:txBody>
      </p:sp>
      <p:sp>
        <p:nvSpPr>
          <p:cNvPr id="11" name="Rectangle 10">
            <a:extLst>
              <a:ext uri="{FF2B5EF4-FFF2-40B4-BE49-F238E27FC236}">
                <a16:creationId xmlns:a16="http://schemas.microsoft.com/office/drawing/2014/main" id="{414D05F3-A6BA-429E-BCC5-B01F564A3EE8}"/>
              </a:ext>
            </a:extLst>
          </p:cNvPr>
          <p:cNvSpPr/>
          <p:nvPr/>
        </p:nvSpPr>
        <p:spPr>
          <a:xfrm>
            <a:off x="439444" y="166457"/>
            <a:ext cx="2986507" cy="512685"/>
          </a:xfrm>
          <a:prstGeom prst="rect">
            <a:avLst/>
          </a:prstGeom>
          <a:solidFill>
            <a:srgbClr val="77CE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2" name="TextBox 11">
            <a:extLst>
              <a:ext uri="{FF2B5EF4-FFF2-40B4-BE49-F238E27FC236}">
                <a16:creationId xmlns:a16="http://schemas.microsoft.com/office/drawing/2014/main" id="{41E0A631-2C69-4714-B52C-342FD1C7F527}"/>
              </a:ext>
            </a:extLst>
          </p:cNvPr>
          <p:cNvSpPr txBox="1"/>
          <p:nvPr/>
        </p:nvSpPr>
        <p:spPr>
          <a:xfrm>
            <a:off x="569995" y="239040"/>
            <a:ext cx="4578096" cy="461665"/>
          </a:xfrm>
          <a:prstGeom prst="rect">
            <a:avLst/>
          </a:prstGeom>
          <a:noFill/>
        </p:spPr>
        <p:txBody>
          <a:bodyPr wrap="square">
            <a:spAutoFit/>
          </a:bodyPr>
          <a:lstStyle/>
          <a:p>
            <a:r>
              <a:rPr lang="en-CA" sz="2400" b="1" dirty="0">
                <a:latin typeface="Montserrat" charset="0"/>
                <a:ea typeface="Montserrat" charset="0"/>
                <a:cs typeface="Montserrat" charset="0"/>
              </a:rPr>
              <a:t>PROJECT OVERVIEW</a:t>
            </a:r>
            <a:endParaRPr lang="en-US" sz="2400" dirty="0"/>
          </a:p>
        </p:txBody>
      </p:sp>
    </p:spTree>
    <p:extLst>
      <p:ext uri="{BB962C8B-B14F-4D97-AF65-F5344CB8AC3E}">
        <p14:creationId xmlns:p14="http://schemas.microsoft.com/office/powerpoint/2010/main" val="3314385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6"/>
        <p:cNvGrpSpPr/>
        <p:nvPr/>
      </p:nvGrpSpPr>
      <p:grpSpPr>
        <a:xfrm>
          <a:off x="0" y="0"/>
          <a:ext cx="0" cy="0"/>
          <a:chOff x="0" y="0"/>
          <a:chExt cx="0" cy="0"/>
        </a:xfrm>
      </p:grpSpPr>
      <p:sp>
        <p:nvSpPr>
          <p:cNvPr id="77" name="Google Shape;77;p16"/>
          <p:cNvSpPr txBox="1"/>
          <p:nvPr/>
        </p:nvSpPr>
        <p:spPr>
          <a:xfrm>
            <a:off x="3833275" y="821575"/>
            <a:ext cx="4921500" cy="4002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endParaRPr>
              <a:solidFill>
                <a:schemeClr val="lt1"/>
              </a:solidFill>
            </a:endParaRPr>
          </a:p>
        </p:txBody>
      </p:sp>
      <p:pic>
        <p:nvPicPr>
          <p:cNvPr id="78" name="Google Shape;78;p16"/>
          <p:cNvPicPr preferRelativeResize="0"/>
          <p:nvPr/>
        </p:nvPicPr>
        <p:blipFill rotWithShape="1">
          <a:blip r:embed="rId3">
            <a:alphaModFix amt="58000"/>
          </a:blip>
          <a:srcRect t="-4222" b="19770"/>
          <a:stretch/>
        </p:blipFill>
        <p:spPr>
          <a:xfrm>
            <a:off x="0" y="-243500"/>
            <a:ext cx="9144000" cy="5461650"/>
          </a:xfrm>
          <a:prstGeom prst="rect">
            <a:avLst/>
          </a:prstGeom>
          <a:noFill/>
          <a:ln>
            <a:noFill/>
          </a:ln>
        </p:spPr>
      </p:pic>
      <p:sp>
        <p:nvSpPr>
          <p:cNvPr id="79" name="Google Shape;79;p16"/>
          <p:cNvSpPr txBox="1"/>
          <p:nvPr/>
        </p:nvSpPr>
        <p:spPr>
          <a:xfrm>
            <a:off x="945825" y="697450"/>
            <a:ext cx="7516500" cy="878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br>
              <a:rPr lang="en" sz="1300">
                <a:solidFill>
                  <a:schemeClr val="lt1"/>
                </a:solidFill>
                <a:latin typeface="Ubuntu"/>
                <a:ea typeface="Ubuntu"/>
                <a:cs typeface="Ubuntu"/>
                <a:sym typeface="Ubuntu"/>
              </a:rPr>
            </a:br>
            <a:r>
              <a:rPr lang="en">
                <a:solidFill>
                  <a:schemeClr val="lt1"/>
                </a:solidFill>
              </a:rPr>
              <a:t>To build a </a:t>
            </a:r>
            <a:r>
              <a:rPr lang="en" b="1">
                <a:solidFill>
                  <a:schemeClr val="lt1"/>
                </a:solidFill>
              </a:rPr>
              <a:t>web platform</a:t>
            </a:r>
            <a:r>
              <a:rPr lang="en">
                <a:solidFill>
                  <a:schemeClr val="lt1"/>
                </a:solidFill>
              </a:rPr>
              <a:t> which </a:t>
            </a:r>
            <a:r>
              <a:rPr lang="en" b="1">
                <a:solidFill>
                  <a:schemeClr val="lt1"/>
                </a:solidFill>
              </a:rPr>
              <a:t>predicts the health insurance cost incurred</a:t>
            </a:r>
            <a:r>
              <a:rPr lang="en">
                <a:solidFill>
                  <a:schemeClr val="lt1"/>
                </a:solidFill>
              </a:rPr>
              <a:t> by Individuals based on various factors.</a:t>
            </a:r>
            <a:endParaRPr sz="1500" b="1">
              <a:solidFill>
                <a:schemeClr val="lt1"/>
              </a:solidFill>
              <a:latin typeface="Ubuntu"/>
              <a:ea typeface="Ubuntu"/>
              <a:cs typeface="Ubuntu"/>
              <a:sym typeface="Ubuntu"/>
            </a:endParaRPr>
          </a:p>
        </p:txBody>
      </p:sp>
      <p:pic>
        <p:nvPicPr>
          <p:cNvPr id="80" name="Google Shape;80;p16"/>
          <p:cNvPicPr preferRelativeResize="0"/>
          <p:nvPr/>
        </p:nvPicPr>
        <p:blipFill rotWithShape="1">
          <a:blip r:embed="rId4">
            <a:alphaModFix/>
          </a:blip>
          <a:srcRect/>
          <a:stretch/>
        </p:blipFill>
        <p:spPr>
          <a:xfrm>
            <a:off x="7253000" y="2118475"/>
            <a:ext cx="1019200" cy="1072650"/>
          </a:xfrm>
          <a:prstGeom prst="rect">
            <a:avLst/>
          </a:prstGeom>
          <a:noFill/>
          <a:ln>
            <a:noFill/>
          </a:ln>
        </p:spPr>
      </p:pic>
      <p:pic>
        <p:nvPicPr>
          <p:cNvPr id="81" name="Google Shape;81;p16"/>
          <p:cNvPicPr preferRelativeResize="0"/>
          <p:nvPr/>
        </p:nvPicPr>
        <p:blipFill>
          <a:blip r:embed="rId5">
            <a:alphaModFix/>
          </a:blip>
          <a:stretch>
            <a:fillRect/>
          </a:stretch>
        </p:blipFill>
        <p:spPr>
          <a:xfrm>
            <a:off x="802205" y="2045225"/>
            <a:ext cx="1158375" cy="1219150"/>
          </a:xfrm>
          <a:prstGeom prst="rect">
            <a:avLst/>
          </a:prstGeom>
          <a:noFill/>
          <a:ln>
            <a:noFill/>
          </a:ln>
        </p:spPr>
      </p:pic>
      <p:pic>
        <p:nvPicPr>
          <p:cNvPr id="82" name="Google Shape;82;p16"/>
          <p:cNvPicPr preferRelativeResize="0"/>
          <p:nvPr/>
        </p:nvPicPr>
        <p:blipFill rotWithShape="1">
          <a:blip r:embed="rId6">
            <a:alphaModFix/>
          </a:blip>
          <a:srcRect t="-14759" b="14759"/>
          <a:stretch/>
        </p:blipFill>
        <p:spPr>
          <a:xfrm>
            <a:off x="3879088" y="1925550"/>
            <a:ext cx="1385800" cy="1458500"/>
          </a:xfrm>
          <a:prstGeom prst="rect">
            <a:avLst/>
          </a:prstGeom>
          <a:noFill/>
          <a:ln>
            <a:noFill/>
          </a:ln>
        </p:spPr>
      </p:pic>
      <p:sp>
        <p:nvSpPr>
          <p:cNvPr id="83" name="Google Shape;83;p16"/>
          <p:cNvSpPr txBox="1"/>
          <p:nvPr/>
        </p:nvSpPr>
        <p:spPr>
          <a:xfrm>
            <a:off x="167288" y="3516350"/>
            <a:ext cx="2428200" cy="1046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6D9EEB"/>
                </a:solidFill>
              </a:rPr>
              <a:t>Use of </a:t>
            </a:r>
            <a:r>
              <a:rPr lang="en">
                <a:solidFill>
                  <a:schemeClr val="lt1"/>
                </a:solidFill>
              </a:rPr>
              <a:t>Machine learning</a:t>
            </a:r>
            <a:r>
              <a:rPr lang="en">
                <a:solidFill>
                  <a:srgbClr val="6D9EEB"/>
                </a:solidFill>
              </a:rPr>
              <a:t> for prediction using factors such as age, gender, BMI, smoking habit, geo-location</a:t>
            </a:r>
            <a:endParaRPr>
              <a:solidFill>
                <a:srgbClr val="6D9EEB"/>
              </a:solidFill>
            </a:endParaRPr>
          </a:p>
        </p:txBody>
      </p:sp>
      <p:sp>
        <p:nvSpPr>
          <p:cNvPr id="84" name="Google Shape;84;p16"/>
          <p:cNvSpPr txBox="1"/>
          <p:nvPr/>
        </p:nvSpPr>
        <p:spPr>
          <a:xfrm>
            <a:off x="3357900" y="3613375"/>
            <a:ext cx="24282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6D9EEB"/>
                </a:solidFill>
              </a:rPr>
              <a:t>Use of </a:t>
            </a:r>
            <a:r>
              <a:rPr lang="en">
                <a:solidFill>
                  <a:schemeClr val="lt1"/>
                </a:solidFill>
              </a:rPr>
              <a:t>AWS cloud technologies</a:t>
            </a:r>
            <a:r>
              <a:rPr lang="en">
                <a:solidFill>
                  <a:srgbClr val="6D9EEB"/>
                </a:solidFill>
              </a:rPr>
              <a:t> for secure cloud storage </a:t>
            </a:r>
            <a:endParaRPr>
              <a:solidFill>
                <a:srgbClr val="6D9EEB"/>
              </a:solidFill>
            </a:endParaRPr>
          </a:p>
        </p:txBody>
      </p:sp>
      <p:sp>
        <p:nvSpPr>
          <p:cNvPr id="85" name="Google Shape;85;p16"/>
          <p:cNvSpPr txBox="1"/>
          <p:nvPr/>
        </p:nvSpPr>
        <p:spPr>
          <a:xfrm>
            <a:off x="6548500" y="3516350"/>
            <a:ext cx="2428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a:solidFill>
                <a:srgbClr val="3D85C6"/>
              </a:solidFill>
            </a:endParaRPr>
          </a:p>
        </p:txBody>
      </p:sp>
      <p:sp>
        <p:nvSpPr>
          <p:cNvPr id="86" name="Google Shape;86;p16"/>
          <p:cNvSpPr txBox="1"/>
          <p:nvPr/>
        </p:nvSpPr>
        <p:spPr>
          <a:xfrm>
            <a:off x="6326575" y="3516350"/>
            <a:ext cx="2428200" cy="1046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6D9EEB"/>
                </a:solidFill>
              </a:rPr>
              <a:t>Integrated System that provides </a:t>
            </a:r>
            <a:r>
              <a:rPr lang="en">
                <a:solidFill>
                  <a:schemeClr val="lt1"/>
                </a:solidFill>
              </a:rPr>
              <a:t>quick solution</a:t>
            </a:r>
            <a:r>
              <a:rPr lang="en">
                <a:solidFill>
                  <a:srgbClr val="6D9EEB"/>
                </a:solidFill>
              </a:rPr>
              <a:t> despite having complex computations</a:t>
            </a:r>
            <a:endParaRPr>
              <a:solidFill>
                <a:srgbClr val="6D9EEB"/>
              </a:solidFill>
            </a:endParaRPr>
          </a:p>
        </p:txBody>
      </p:sp>
      <p:sp>
        <p:nvSpPr>
          <p:cNvPr id="87" name="Google Shape;87;p16"/>
          <p:cNvSpPr/>
          <p:nvPr/>
        </p:nvSpPr>
        <p:spPr>
          <a:xfrm>
            <a:off x="0" y="307375"/>
            <a:ext cx="5501100" cy="526200"/>
          </a:xfrm>
          <a:prstGeom prst="rect">
            <a:avLst/>
          </a:prstGeom>
          <a:solidFill>
            <a:srgbClr val="1C4587"/>
          </a:solidFill>
          <a:ln w="9525" cap="flat" cmpd="sng">
            <a:solidFill>
              <a:schemeClr val="dk2"/>
            </a:solidFill>
            <a:prstDash val="solid"/>
            <a:round/>
            <a:headEnd type="none" w="sm" len="sm"/>
            <a:tailEnd type="none" w="sm" len="sm"/>
          </a:ln>
          <a:effectLst>
            <a:outerShdw blurRad="57150" dist="19050" dir="5400000" algn="bl" rotWithShape="0">
              <a:srgbClr val="1155CC">
                <a:alpha val="87000"/>
              </a:srgbClr>
            </a:outerShdw>
            <a:reflection stA="80000" endPos="30000" dist="38100" dir="5400000" fadeDir="5400012" sy="-100000" algn="bl" rotWithShape="0"/>
          </a:effectLst>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800" dirty="0">
                <a:solidFill>
                  <a:schemeClr val="lt1"/>
                </a:solidFill>
                <a:latin typeface="Ubuntu"/>
                <a:ea typeface="Ubuntu"/>
                <a:cs typeface="Ubuntu"/>
                <a:sym typeface="Ubuntu"/>
              </a:rPr>
              <a:t>        Our Solution</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B5132F-3707-44BA-9CEB-8673EF1B2A0F}"/>
              </a:ext>
            </a:extLst>
          </p:cNvPr>
          <p:cNvPicPr>
            <a:picLocks noChangeAspect="1"/>
          </p:cNvPicPr>
          <p:nvPr/>
        </p:nvPicPr>
        <p:blipFill>
          <a:blip r:embed="rId2"/>
          <a:stretch>
            <a:fillRect/>
          </a:stretch>
        </p:blipFill>
        <p:spPr>
          <a:xfrm>
            <a:off x="0" y="-895"/>
            <a:ext cx="9144000" cy="5144396"/>
          </a:xfrm>
          <a:prstGeom prst="rect">
            <a:avLst/>
          </a:prstGeom>
        </p:spPr>
      </p:pic>
      <p:sp>
        <p:nvSpPr>
          <p:cNvPr id="5" name="TextBox 4">
            <a:extLst>
              <a:ext uri="{FF2B5EF4-FFF2-40B4-BE49-F238E27FC236}">
                <a16:creationId xmlns:a16="http://schemas.microsoft.com/office/drawing/2014/main" id="{0F9D04B7-03C9-4895-84F6-D6380FD573A6}"/>
              </a:ext>
            </a:extLst>
          </p:cNvPr>
          <p:cNvSpPr txBox="1"/>
          <p:nvPr/>
        </p:nvSpPr>
        <p:spPr>
          <a:xfrm>
            <a:off x="1421606" y="1907381"/>
            <a:ext cx="5075447" cy="1338828"/>
          </a:xfrm>
          <a:prstGeom prst="rect">
            <a:avLst/>
          </a:prstGeom>
          <a:noFill/>
        </p:spPr>
        <p:txBody>
          <a:bodyPr wrap="square" rtlCol="0">
            <a:spAutoFit/>
          </a:bodyPr>
          <a:lstStyle>
            <a:defPPr>
              <a:defRPr lang="en-US"/>
            </a:defPPr>
            <a:lvl1pPr>
              <a:defRPr sz="5400" b="1">
                <a:solidFill>
                  <a:srgbClr val="074F85"/>
                </a:solidFill>
              </a:defRPr>
            </a:lvl1pPr>
          </a:lstStyle>
          <a:p>
            <a:pPr algn="ctr"/>
            <a:r>
              <a:rPr lang="en-CA" sz="4050" dirty="0"/>
              <a:t>MULTIPLE LINEAR REGRESSION</a:t>
            </a:r>
            <a:endParaRPr lang="en-US" sz="4050" dirty="0"/>
          </a:p>
        </p:txBody>
      </p:sp>
    </p:spTree>
    <p:extLst>
      <p:ext uri="{BB962C8B-B14F-4D97-AF65-F5344CB8AC3E}">
        <p14:creationId xmlns:p14="http://schemas.microsoft.com/office/powerpoint/2010/main" val="3797476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A503D7E-D2F4-4D5C-A248-EC4449ECFB85}"/>
              </a:ext>
            </a:extLst>
          </p:cNvPr>
          <p:cNvPicPr>
            <a:picLocks noChangeAspect="1"/>
          </p:cNvPicPr>
          <p:nvPr/>
        </p:nvPicPr>
        <p:blipFill>
          <a:blip r:embed="rId2"/>
          <a:stretch>
            <a:fillRect/>
          </a:stretch>
        </p:blipFill>
        <p:spPr>
          <a:xfrm>
            <a:off x="6659" y="-19936"/>
            <a:ext cx="9144000" cy="5163436"/>
          </a:xfrm>
          <a:prstGeom prst="rect">
            <a:avLst/>
          </a:prstGeom>
        </p:spPr>
      </p:pic>
      <p:sp>
        <p:nvSpPr>
          <p:cNvPr id="10" name="Прямоугольник 9">
            <a:extLst>
              <a:ext uri="{FF2B5EF4-FFF2-40B4-BE49-F238E27FC236}">
                <a16:creationId xmlns:a16="http://schemas.microsoft.com/office/drawing/2014/main" id="{5EE88138-48BD-46AA-94F3-3B05DD703F63}"/>
              </a:ext>
            </a:extLst>
          </p:cNvPr>
          <p:cNvSpPr/>
          <p:nvPr/>
        </p:nvSpPr>
        <p:spPr>
          <a:xfrm>
            <a:off x="276508" y="88255"/>
            <a:ext cx="5689286" cy="415498"/>
          </a:xfrm>
          <a:prstGeom prst="rect">
            <a:avLst/>
          </a:prstGeom>
        </p:spPr>
        <p:txBody>
          <a:bodyPr wrap="square">
            <a:spAutoFit/>
          </a:bodyPr>
          <a:lstStyle/>
          <a:p>
            <a:r>
              <a:rPr lang="en-US" sz="2100" b="1" dirty="0">
                <a:latin typeface="Montserrat" charset="0"/>
              </a:rPr>
              <a:t>MULTIPLE LINEAR REGRESSION: INTUITION</a:t>
            </a:r>
          </a:p>
        </p:txBody>
      </p:sp>
      <p:sp>
        <p:nvSpPr>
          <p:cNvPr id="7" name="Content Placeholder 2"/>
          <p:cNvSpPr txBox="1">
            <a:spLocks/>
          </p:cNvSpPr>
          <p:nvPr/>
        </p:nvSpPr>
        <p:spPr>
          <a:xfrm>
            <a:off x="329775" y="959176"/>
            <a:ext cx="8604675" cy="3394472"/>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57175" indent="-257175" algn="l">
              <a:buFont typeface="Arial" panose="020B0604020202020204" pitchFamily="34" charset="0"/>
              <a:buChar char="•"/>
            </a:pPr>
            <a:r>
              <a:rPr lang="en-CA" sz="1350" dirty="0">
                <a:latin typeface="Montserrat" charset="0"/>
                <a:ea typeface="Montserrat" charset="0"/>
                <a:cs typeface="Montserrat" charset="0"/>
              </a:rPr>
              <a:t>Multiple Linear Regression: examines relationship between more than two variables.</a:t>
            </a:r>
          </a:p>
          <a:p>
            <a:pPr marL="257175" indent="-257175" algn="l">
              <a:buFont typeface="Arial" panose="020B0604020202020204" pitchFamily="34" charset="0"/>
              <a:buChar char="•"/>
            </a:pPr>
            <a:r>
              <a:rPr lang="en-CA" sz="1350" dirty="0">
                <a:latin typeface="Montserrat" charset="0"/>
                <a:ea typeface="Montserrat" charset="0"/>
                <a:cs typeface="Montserrat" charset="0"/>
              </a:rPr>
              <a:t>Recall that Simple Linear regression is a statistical model that examines linear relationship between two variables only.</a:t>
            </a:r>
          </a:p>
          <a:p>
            <a:pPr marL="257175" indent="-257175" algn="l">
              <a:buFont typeface="Arial" panose="020B0604020202020204" pitchFamily="34" charset="0"/>
              <a:buChar char="•"/>
            </a:pPr>
            <a:r>
              <a:rPr lang="en-CA" sz="1350" dirty="0">
                <a:latin typeface="Montserrat" charset="0"/>
                <a:ea typeface="Montserrat" charset="0"/>
                <a:cs typeface="Montserrat" charset="0"/>
              </a:rPr>
              <a:t>Each independent variable has its own corresponding coefficient.</a:t>
            </a:r>
          </a:p>
          <a:p>
            <a:pPr marL="257175" indent="-257175" algn="l">
              <a:buFont typeface="Arial" panose="020B0604020202020204" pitchFamily="34" charset="0"/>
              <a:buChar char="•"/>
            </a:pPr>
            <a:endParaRPr lang="en-CA" sz="1350" dirty="0">
              <a:latin typeface="Montserrat" charset="0"/>
              <a:ea typeface="Montserrat" charset="0"/>
              <a:cs typeface="Montserrat" charset="0"/>
            </a:endParaRPr>
          </a:p>
          <a:p>
            <a:pPr fontAlgn="base"/>
            <a:endParaRPr lang="en-CA" sz="1350" dirty="0"/>
          </a:p>
        </p:txBody>
      </p:sp>
      <mc:AlternateContent xmlns:mc="http://schemas.openxmlformats.org/markup-compatibility/2006">
        <mc:Choice xmlns:a14="http://schemas.microsoft.com/office/drawing/2010/main" Requires="a14">
          <p:sp>
            <p:nvSpPr>
              <p:cNvPr id="27" name="TextBox 26"/>
              <p:cNvSpPr txBox="1"/>
              <p:nvPr/>
            </p:nvSpPr>
            <p:spPr>
              <a:xfrm>
                <a:off x="2202928" y="2181389"/>
                <a:ext cx="5376536" cy="4154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CA" sz="2700" i="1">
                          <a:latin typeface="Cambria Math" panose="02040503050406030204" pitchFamily="18" charset="0"/>
                        </a:rPr>
                        <m:t>𝑦</m:t>
                      </m:r>
                      <m:r>
                        <a:rPr lang="en-CA" sz="2700" i="1">
                          <a:latin typeface="Cambria Math" panose="02040503050406030204" pitchFamily="18" charset="0"/>
                        </a:rPr>
                        <m:t>=</m:t>
                      </m:r>
                      <m:sSub>
                        <m:sSubPr>
                          <m:ctrlPr>
                            <a:rPr lang="en-CA" sz="2700" i="1">
                              <a:latin typeface="Cambria Math" panose="02040503050406030204" pitchFamily="18" charset="0"/>
                            </a:rPr>
                          </m:ctrlPr>
                        </m:sSubPr>
                        <m:e>
                          <m:r>
                            <a:rPr lang="en-CA" sz="2700" i="1">
                              <a:latin typeface="Cambria Math" panose="02040503050406030204" pitchFamily="18" charset="0"/>
                            </a:rPr>
                            <m:t>𝑏</m:t>
                          </m:r>
                        </m:e>
                        <m:sub>
                          <m:r>
                            <a:rPr lang="en-CA" sz="2700" i="1">
                              <a:latin typeface="Cambria Math" panose="02040503050406030204" pitchFamily="18" charset="0"/>
                            </a:rPr>
                            <m:t>0</m:t>
                          </m:r>
                        </m:sub>
                      </m:sSub>
                      <m:r>
                        <a:rPr lang="en-CA" sz="2700" i="1">
                          <a:latin typeface="Cambria Math" panose="02040503050406030204" pitchFamily="18" charset="0"/>
                        </a:rPr>
                        <m:t>+</m:t>
                      </m:r>
                      <m:sSub>
                        <m:sSubPr>
                          <m:ctrlPr>
                            <a:rPr lang="en-CA" sz="2700" i="1">
                              <a:latin typeface="Cambria Math" panose="02040503050406030204" pitchFamily="18" charset="0"/>
                            </a:rPr>
                          </m:ctrlPr>
                        </m:sSubPr>
                        <m:e>
                          <m:r>
                            <a:rPr lang="en-CA" sz="2700" i="1">
                              <a:latin typeface="Cambria Math" panose="02040503050406030204" pitchFamily="18" charset="0"/>
                            </a:rPr>
                            <m:t>𝑏</m:t>
                          </m:r>
                        </m:e>
                        <m:sub>
                          <m:r>
                            <a:rPr lang="en-CA" sz="2700" i="1">
                              <a:latin typeface="Cambria Math" panose="02040503050406030204" pitchFamily="18" charset="0"/>
                            </a:rPr>
                            <m:t>1</m:t>
                          </m:r>
                        </m:sub>
                      </m:sSub>
                      <m:r>
                        <a:rPr lang="en-CA" sz="2700" i="1">
                          <a:latin typeface="Cambria Math" panose="02040503050406030204" pitchFamily="18" charset="0"/>
                        </a:rPr>
                        <m:t>∗</m:t>
                      </m:r>
                      <m:sSub>
                        <m:sSubPr>
                          <m:ctrlPr>
                            <a:rPr lang="en-CA" sz="2700" i="1">
                              <a:latin typeface="Cambria Math" panose="02040503050406030204" pitchFamily="18" charset="0"/>
                            </a:rPr>
                          </m:ctrlPr>
                        </m:sSubPr>
                        <m:e>
                          <m:r>
                            <a:rPr lang="en-CA" sz="2700" i="1">
                              <a:latin typeface="Cambria Math" panose="02040503050406030204" pitchFamily="18" charset="0"/>
                            </a:rPr>
                            <m:t>𝑥</m:t>
                          </m:r>
                        </m:e>
                        <m:sub>
                          <m:r>
                            <a:rPr lang="en-CA" sz="2700" i="1">
                              <a:latin typeface="Cambria Math" panose="02040503050406030204" pitchFamily="18" charset="0"/>
                            </a:rPr>
                            <m:t>1</m:t>
                          </m:r>
                        </m:sub>
                      </m:sSub>
                      <m:r>
                        <a:rPr lang="en-CA" sz="2700" i="1">
                          <a:latin typeface="Cambria Math" panose="02040503050406030204" pitchFamily="18" charset="0"/>
                        </a:rPr>
                        <m:t>+</m:t>
                      </m:r>
                      <m:sSub>
                        <m:sSubPr>
                          <m:ctrlPr>
                            <a:rPr lang="en-CA" sz="2700" i="1">
                              <a:latin typeface="Cambria Math" panose="02040503050406030204" pitchFamily="18" charset="0"/>
                            </a:rPr>
                          </m:ctrlPr>
                        </m:sSubPr>
                        <m:e>
                          <m:r>
                            <a:rPr lang="en-CA" sz="2700" i="1">
                              <a:latin typeface="Cambria Math" panose="02040503050406030204" pitchFamily="18" charset="0"/>
                            </a:rPr>
                            <m:t>𝑏</m:t>
                          </m:r>
                        </m:e>
                        <m:sub>
                          <m:r>
                            <a:rPr lang="en-CA" sz="2700" i="1">
                              <a:latin typeface="Cambria Math" panose="02040503050406030204" pitchFamily="18" charset="0"/>
                            </a:rPr>
                            <m:t>2</m:t>
                          </m:r>
                        </m:sub>
                      </m:sSub>
                      <m:r>
                        <a:rPr lang="en-CA" sz="2700" i="1">
                          <a:latin typeface="Cambria Math" panose="02040503050406030204" pitchFamily="18" charset="0"/>
                        </a:rPr>
                        <m:t>∗</m:t>
                      </m:r>
                      <m:sSub>
                        <m:sSubPr>
                          <m:ctrlPr>
                            <a:rPr lang="en-CA" sz="2700" i="1">
                              <a:latin typeface="Cambria Math" panose="02040503050406030204" pitchFamily="18" charset="0"/>
                            </a:rPr>
                          </m:ctrlPr>
                        </m:sSubPr>
                        <m:e>
                          <m:r>
                            <a:rPr lang="en-CA" sz="2700" i="1">
                              <a:latin typeface="Cambria Math" panose="02040503050406030204" pitchFamily="18" charset="0"/>
                            </a:rPr>
                            <m:t>𝑥</m:t>
                          </m:r>
                        </m:e>
                        <m:sub>
                          <m:r>
                            <a:rPr lang="en-CA" sz="2700" i="1">
                              <a:latin typeface="Cambria Math" panose="02040503050406030204" pitchFamily="18" charset="0"/>
                            </a:rPr>
                            <m:t>2</m:t>
                          </m:r>
                        </m:sub>
                      </m:sSub>
                      <m:r>
                        <a:rPr lang="en-CA" sz="2700" i="1">
                          <a:latin typeface="Cambria Math" panose="02040503050406030204" pitchFamily="18" charset="0"/>
                        </a:rPr>
                        <m:t>+..+</m:t>
                      </m:r>
                      <m:sSub>
                        <m:sSubPr>
                          <m:ctrlPr>
                            <a:rPr lang="en-CA" sz="2700" i="1">
                              <a:latin typeface="Cambria Math" panose="02040503050406030204" pitchFamily="18" charset="0"/>
                            </a:rPr>
                          </m:ctrlPr>
                        </m:sSubPr>
                        <m:e>
                          <m:r>
                            <a:rPr lang="en-CA" sz="2700" i="1">
                              <a:latin typeface="Cambria Math" panose="02040503050406030204" pitchFamily="18" charset="0"/>
                            </a:rPr>
                            <m:t>𝑏</m:t>
                          </m:r>
                        </m:e>
                        <m:sub>
                          <m:r>
                            <a:rPr lang="en-CA" sz="2700" i="1">
                              <a:latin typeface="Cambria Math" panose="02040503050406030204" pitchFamily="18" charset="0"/>
                            </a:rPr>
                            <m:t>𝑛</m:t>
                          </m:r>
                        </m:sub>
                      </m:sSub>
                      <m:sSub>
                        <m:sSubPr>
                          <m:ctrlPr>
                            <a:rPr lang="en-CA" sz="2700" i="1">
                              <a:latin typeface="Cambria Math" panose="02040503050406030204" pitchFamily="18" charset="0"/>
                            </a:rPr>
                          </m:ctrlPr>
                        </m:sSubPr>
                        <m:e>
                          <m:r>
                            <a:rPr lang="en-CA" sz="2700" i="1">
                              <a:latin typeface="Cambria Math" panose="02040503050406030204" pitchFamily="18" charset="0"/>
                            </a:rPr>
                            <m:t>𝑥</m:t>
                          </m:r>
                        </m:e>
                        <m:sub>
                          <m:r>
                            <a:rPr lang="en-CA" sz="2700" i="1">
                              <a:latin typeface="Cambria Math" panose="02040503050406030204" pitchFamily="18" charset="0"/>
                            </a:rPr>
                            <m:t>𝑛</m:t>
                          </m:r>
                        </m:sub>
                      </m:sSub>
                    </m:oMath>
                  </m:oMathPara>
                </a14:m>
                <a:endParaRPr lang="en-CA" sz="2700" dirty="0"/>
              </a:p>
            </p:txBody>
          </p:sp>
        </mc:Choice>
        <mc:Fallback>
          <p:sp>
            <p:nvSpPr>
              <p:cNvPr id="27" name="TextBox 26"/>
              <p:cNvSpPr txBox="1">
                <a:spLocks noRot="1" noChangeAspect="1" noMove="1" noResize="1" noEditPoints="1" noAdjustHandles="1" noChangeArrowheads="1" noChangeShapeType="1" noTextEdit="1"/>
              </p:cNvSpPr>
              <p:nvPr/>
            </p:nvSpPr>
            <p:spPr>
              <a:xfrm>
                <a:off x="2202928" y="2181389"/>
                <a:ext cx="5376536" cy="415498"/>
              </a:xfrm>
              <a:prstGeom prst="rect">
                <a:avLst/>
              </a:prstGeom>
              <a:blipFill>
                <a:blip r:embed="rId3"/>
                <a:stretch>
                  <a:fillRect/>
                </a:stretch>
              </a:blipFill>
            </p:spPr>
            <p:txBody>
              <a:bodyPr/>
              <a:lstStyle/>
              <a:p>
                <a:r>
                  <a:rPr lang="en-IN">
                    <a:noFill/>
                  </a:rPr>
                  <a:t> </a:t>
                </a:r>
              </a:p>
            </p:txBody>
          </p:sp>
        </mc:Fallback>
      </mc:AlternateContent>
      <p:cxnSp>
        <p:nvCxnSpPr>
          <p:cNvPr id="28" name="Curved Connector 27"/>
          <p:cNvCxnSpPr/>
          <p:nvPr/>
        </p:nvCxnSpPr>
        <p:spPr>
          <a:xfrm rot="16200000" flipV="1">
            <a:off x="4366729" y="2575846"/>
            <a:ext cx="948371" cy="948071"/>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787692" y="3581944"/>
            <a:ext cx="4685898" cy="646331"/>
          </a:xfrm>
          <a:prstGeom prst="rect">
            <a:avLst/>
          </a:prstGeom>
          <a:noFill/>
        </p:spPr>
        <p:txBody>
          <a:bodyPr wrap="none" rtlCol="0">
            <a:spAutoFit/>
          </a:bodyPr>
          <a:lstStyle/>
          <a:p>
            <a:r>
              <a:rPr lang="en-CA" sz="1800" b="1" dirty="0">
                <a:solidFill>
                  <a:srgbClr val="FF0000"/>
                </a:solidFill>
              </a:rPr>
              <a:t>INDEPENDENT VARIABLES</a:t>
            </a:r>
          </a:p>
          <a:p>
            <a:r>
              <a:rPr lang="en-CA" sz="1800" b="1" dirty="0">
                <a:solidFill>
                  <a:srgbClr val="FF0000"/>
                </a:solidFill>
              </a:rPr>
              <a:t>(AGE, SMOKING HABITS, REGION,..ETC)</a:t>
            </a:r>
          </a:p>
        </p:txBody>
      </p:sp>
      <p:cxnSp>
        <p:nvCxnSpPr>
          <p:cNvPr id="30" name="Curved Connector 29"/>
          <p:cNvCxnSpPr/>
          <p:nvPr/>
        </p:nvCxnSpPr>
        <p:spPr>
          <a:xfrm rot="5400000" flipH="1" flipV="1">
            <a:off x="5203351" y="2854610"/>
            <a:ext cx="952506" cy="386408"/>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urved Connector 30"/>
          <p:cNvCxnSpPr/>
          <p:nvPr/>
        </p:nvCxnSpPr>
        <p:spPr>
          <a:xfrm flipV="1">
            <a:off x="5679604" y="2686051"/>
            <a:ext cx="1807046" cy="838016"/>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810894" y="3524339"/>
            <a:ext cx="3018776" cy="646331"/>
          </a:xfrm>
          <a:prstGeom prst="rect">
            <a:avLst/>
          </a:prstGeom>
          <a:noFill/>
        </p:spPr>
        <p:txBody>
          <a:bodyPr wrap="none" rtlCol="0">
            <a:spAutoFit/>
          </a:bodyPr>
          <a:lstStyle/>
          <a:p>
            <a:pPr algn="ctr"/>
            <a:r>
              <a:rPr lang="en-CA" sz="1800" b="1" dirty="0">
                <a:solidFill>
                  <a:srgbClr val="FF0000"/>
                </a:solidFill>
              </a:rPr>
              <a:t>DEPENDANT VARIABLES</a:t>
            </a:r>
          </a:p>
          <a:p>
            <a:pPr algn="ctr"/>
            <a:r>
              <a:rPr lang="en-CA" sz="1800" b="1" dirty="0">
                <a:solidFill>
                  <a:srgbClr val="FF0000"/>
                </a:solidFill>
              </a:rPr>
              <a:t>INSURANCE COST ($)</a:t>
            </a:r>
          </a:p>
        </p:txBody>
      </p:sp>
      <p:cxnSp>
        <p:nvCxnSpPr>
          <p:cNvPr id="33" name="Curved Connector 32"/>
          <p:cNvCxnSpPr/>
          <p:nvPr/>
        </p:nvCxnSpPr>
        <p:spPr>
          <a:xfrm rot="5400000" flipH="1" flipV="1">
            <a:off x="1667350" y="2677708"/>
            <a:ext cx="870920" cy="709280"/>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08667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32F3E"/>
        </a:solidFill>
        <a:effectLst/>
      </p:bgPr>
    </p:bg>
    <p:spTree>
      <p:nvGrpSpPr>
        <p:cNvPr id="1" name="Shape 91"/>
        <p:cNvGrpSpPr/>
        <p:nvPr/>
      </p:nvGrpSpPr>
      <p:grpSpPr>
        <a:xfrm>
          <a:off x="0" y="0"/>
          <a:ext cx="0" cy="0"/>
          <a:chOff x="0" y="0"/>
          <a:chExt cx="0" cy="0"/>
        </a:xfrm>
      </p:grpSpPr>
      <p:pic>
        <p:nvPicPr>
          <p:cNvPr id="92" name="Google Shape;92;p17"/>
          <p:cNvPicPr preferRelativeResize="0"/>
          <p:nvPr/>
        </p:nvPicPr>
        <p:blipFill rotWithShape="1">
          <a:blip r:embed="rId3">
            <a:alphaModFix amt="20000"/>
          </a:blip>
          <a:srcRect l="11111"/>
          <a:stretch/>
        </p:blipFill>
        <p:spPr>
          <a:xfrm flipH="1">
            <a:off x="0" y="25"/>
            <a:ext cx="9144000" cy="5143500"/>
          </a:xfrm>
          <a:prstGeom prst="rect">
            <a:avLst/>
          </a:prstGeom>
          <a:noFill/>
          <a:ln>
            <a:noFill/>
          </a:ln>
        </p:spPr>
      </p:pic>
      <p:sp>
        <p:nvSpPr>
          <p:cNvPr id="93" name="Google Shape;93;p17"/>
          <p:cNvSpPr/>
          <p:nvPr/>
        </p:nvSpPr>
        <p:spPr>
          <a:xfrm>
            <a:off x="657850" y="2613125"/>
            <a:ext cx="1922100" cy="1962300"/>
          </a:xfrm>
          <a:prstGeom prst="rect">
            <a:avLst/>
          </a:prstGeom>
          <a:gradFill>
            <a:gsLst>
              <a:gs pos="0">
                <a:srgbClr val="FFFFFF"/>
              </a:gs>
              <a:gs pos="100000">
                <a:srgbClr val="B3B3B3"/>
              </a:gs>
            </a:gsLst>
            <a:lin ang="5400012" scaled="0"/>
          </a:gra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300">
                <a:solidFill>
                  <a:srgbClr val="1C4587"/>
                </a:solidFill>
              </a:rPr>
              <a:t>Amazon Simple Storage Service (Amazon S3) for  </a:t>
            </a:r>
            <a:r>
              <a:rPr lang="en" sz="1300" b="1">
                <a:solidFill>
                  <a:srgbClr val="1C4587"/>
                </a:solidFill>
              </a:rPr>
              <a:t>cost effective storage</a:t>
            </a:r>
            <a:r>
              <a:rPr lang="en" sz="1300">
                <a:solidFill>
                  <a:srgbClr val="1C4587"/>
                </a:solidFill>
              </a:rPr>
              <a:t> with unmatched </a:t>
            </a:r>
            <a:r>
              <a:rPr lang="en" sz="1300" b="1">
                <a:solidFill>
                  <a:srgbClr val="1C4587"/>
                </a:solidFill>
              </a:rPr>
              <a:t>security, compliance</a:t>
            </a:r>
            <a:r>
              <a:rPr lang="en" sz="1300">
                <a:solidFill>
                  <a:srgbClr val="1C4587"/>
                </a:solidFill>
              </a:rPr>
              <a:t>, and audit capabilities </a:t>
            </a:r>
            <a:endParaRPr sz="1500">
              <a:solidFill>
                <a:srgbClr val="1C4587"/>
              </a:solidFill>
            </a:endParaRPr>
          </a:p>
        </p:txBody>
      </p:sp>
      <p:sp>
        <p:nvSpPr>
          <p:cNvPr id="94" name="Google Shape;94;p17"/>
          <p:cNvSpPr/>
          <p:nvPr/>
        </p:nvSpPr>
        <p:spPr>
          <a:xfrm>
            <a:off x="3658800" y="2613125"/>
            <a:ext cx="1922100" cy="1962300"/>
          </a:xfrm>
          <a:prstGeom prst="rect">
            <a:avLst/>
          </a:prstGeom>
          <a:gradFill>
            <a:gsLst>
              <a:gs pos="0">
                <a:srgbClr val="FFFFFF"/>
              </a:gs>
              <a:gs pos="100000">
                <a:srgbClr val="B3B3B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C4587"/>
                </a:solidFill>
              </a:rPr>
              <a:t>AWS Lambda, a </a:t>
            </a:r>
            <a:r>
              <a:rPr lang="en" b="1">
                <a:solidFill>
                  <a:srgbClr val="1C4587"/>
                </a:solidFill>
              </a:rPr>
              <a:t>serverless computing service</a:t>
            </a:r>
            <a:r>
              <a:rPr lang="en">
                <a:solidFill>
                  <a:srgbClr val="1C4587"/>
                </a:solidFill>
              </a:rPr>
              <a:t>, for continuous scaling and consistent performance at any scale</a:t>
            </a:r>
            <a:endParaRPr>
              <a:solidFill>
                <a:srgbClr val="1C4587"/>
              </a:solidFill>
            </a:endParaRPr>
          </a:p>
        </p:txBody>
      </p:sp>
      <p:sp>
        <p:nvSpPr>
          <p:cNvPr id="95" name="Google Shape;95;p17"/>
          <p:cNvSpPr/>
          <p:nvPr/>
        </p:nvSpPr>
        <p:spPr>
          <a:xfrm>
            <a:off x="6735950" y="2613125"/>
            <a:ext cx="1922100" cy="1962300"/>
          </a:xfrm>
          <a:prstGeom prst="rect">
            <a:avLst/>
          </a:prstGeom>
          <a:gradFill>
            <a:gsLst>
              <a:gs pos="0">
                <a:srgbClr val="FFFFFF"/>
              </a:gs>
              <a:gs pos="100000">
                <a:srgbClr val="B3B3B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C4587"/>
                </a:solidFill>
              </a:rPr>
              <a:t>Amazon SageMaker, the </a:t>
            </a:r>
            <a:r>
              <a:rPr lang="en" b="1">
                <a:solidFill>
                  <a:srgbClr val="1C4587"/>
                </a:solidFill>
              </a:rPr>
              <a:t>most comprehensive ML service</a:t>
            </a:r>
            <a:r>
              <a:rPr lang="en">
                <a:solidFill>
                  <a:srgbClr val="1C4587"/>
                </a:solidFill>
              </a:rPr>
              <a:t>, to prepare, build, train, and deploy high-quality machine learning (ML) models quickly</a:t>
            </a:r>
            <a:endParaRPr>
              <a:solidFill>
                <a:srgbClr val="1C4587"/>
              </a:solidFill>
            </a:endParaRPr>
          </a:p>
        </p:txBody>
      </p:sp>
      <p:sp>
        <p:nvSpPr>
          <p:cNvPr id="96" name="Google Shape;96;p17"/>
          <p:cNvSpPr/>
          <p:nvPr/>
        </p:nvSpPr>
        <p:spPr>
          <a:xfrm>
            <a:off x="730725" y="2225075"/>
            <a:ext cx="1922100" cy="295800"/>
          </a:xfrm>
          <a:prstGeom prst="rect">
            <a:avLst/>
          </a:prstGeom>
          <a:solidFill>
            <a:srgbClr val="1C458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Ubuntu"/>
                <a:ea typeface="Ubuntu"/>
                <a:cs typeface="Ubuntu"/>
                <a:sym typeface="Ubuntu"/>
              </a:rPr>
              <a:t>        AWS S3 and IAM</a:t>
            </a:r>
            <a:endParaRPr>
              <a:solidFill>
                <a:schemeClr val="lt1"/>
              </a:solidFill>
              <a:latin typeface="Ubuntu"/>
              <a:ea typeface="Ubuntu"/>
              <a:cs typeface="Ubuntu"/>
              <a:sym typeface="Ubuntu"/>
            </a:endParaRPr>
          </a:p>
        </p:txBody>
      </p:sp>
      <p:sp>
        <p:nvSpPr>
          <p:cNvPr id="97" name="Google Shape;97;p17"/>
          <p:cNvSpPr/>
          <p:nvPr/>
        </p:nvSpPr>
        <p:spPr>
          <a:xfrm>
            <a:off x="3731675" y="2225075"/>
            <a:ext cx="1922100" cy="295800"/>
          </a:xfrm>
          <a:prstGeom prst="rect">
            <a:avLst/>
          </a:prstGeom>
          <a:solidFill>
            <a:srgbClr val="1C458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       AWS Lambda</a:t>
            </a:r>
            <a:endParaRPr>
              <a:solidFill>
                <a:schemeClr val="lt1"/>
              </a:solidFill>
            </a:endParaRPr>
          </a:p>
        </p:txBody>
      </p:sp>
      <p:sp>
        <p:nvSpPr>
          <p:cNvPr id="98" name="Google Shape;98;p17"/>
          <p:cNvSpPr/>
          <p:nvPr/>
        </p:nvSpPr>
        <p:spPr>
          <a:xfrm>
            <a:off x="6808825" y="2225075"/>
            <a:ext cx="1922100" cy="295800"/>
          </a:xfrm>
          <a:prstGeom prst="rect">
            <a:avLst/>
          </a:prstGeom>
          <a:solidFill>
            <a:srgbClr val="1C458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Ubuntu"/>
                <a:ea typeface="Ubuntu"/>
                <a:cs typeface="Ubuntu"/>
                <a:sym typeface="Ubuntu"/>
              </a:rPr>
              <a:t>          AWS SageMaker</a:t>
            </a:r>
            <a:endParaRPr>
              <a:solidFill>
                <a:schemeClr val="lt1"/>
              </a:solidFill>
              <a:latin typeface="Ubuntu"/>
              <a:ea typeface="Ubuntu"/>
              <a:cs typeface="Ubuntu"/>
              <a:sym typeface="Ubuntu"/>
            </a:endParaRPr>
          </a:p>
        </p:txBody>
      </p:sp>
      <p:sp>
        <p:nvSpPr>
          <p:cNvPr id="99" name="Google Shape;99;p17"/>
          <p:cNvSpPr/>
          <p:nvPr/>
        </p:nvSpPr>
        <p:spPr>
          <a:xfrm>
            <a:off x="215825" y="1598250"/>
            <a:ext cx="1052700" cy="973500"/>
          </a:xfrm>
          <a:prstGeom prst="ellipse">
            <a:avLst/>
          </a:prstGeom>
          <a:solidFill>
            <a:srgbClr val="3C78D8"/>
          </a:solidFill>
          <a:ln>
            <a:noFill/>
          </a:ln>
          <a:effectLst>
            <a:outerShdw blurRad="57150" dist="19050" dir="5400000" algn="bl" rotWithShape="0">
              <a:schemeClr val="lt1">
                <a:alpha val="50000"/>
              </a:schemeClr>
            </a:outerShdw>
            <a:reflection stA="70000" endPos="22000" dist="28575"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chemeClr val="lt1"/>
              </a:solidFill>
            </a:endParaRPr>
          </a:p>
        </p:txBody>
      </p:sp>
      <p:sp>
        <p:nvSpPr>
          <p:cNvPr id="100" name="Google Shape;100;p17"/>
          <p:cNvSpPr txBox="1"/>
          <p:nvPr/>
        </p:nvSpPr>
        <p:spPr>
          <a:xfrm>
            <a:off x="1583234" y="354634"/>
            <a:ext cx="7516500" cy="615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2800">
              <a:solidFill>
                <a:schemeClr val="lt1"/>
              </a:solidFill>
              <a:latin typeface="Ubuntu"/>
              <a:ea typeface="Ubuntu"/>
              <a:cs typeface="Ubuntu"/>
              <a:sym typeface="Ubuntu"/>
            </a:endParaRPr>
          </a:p>
        </p:txBody>
      </p:sp>
      <p:sp>
        <p:nvSpPr>
          <p:cNvPr id="101" name="Google Shape;101;p17"/>
          <p:cNvSpPr txBox="1"/>
          <p:nvPr/>
        </p:nvSpPr>
        <p:spPr>
          <a:xfrm>
            <a:off x="1376400" y="367200"/>
            <a:ext cx="75165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800">
              <a:solidFill>
                <a:schemeClr val="lt1"/>
              </a:solidFill>
              <a:latin typeface="Ubuntu"/>
              <a:ea typeface="Ubuntu"/>
              <a:cs typeface="Ubuntu"/>
              <a:sym typeface="Ubuntu"/>
            </a:endParaRPr>
          </a:p>
        </p:txBody>
      </p:sp>
      <p:pic>
        <p:nvPicPr>
          <p:cNvPr id="102" name="Google Shape;102;p17"/>
          <p:cNvPicPr preferRelativeResize="0"/>
          <p:nvPr/>
        </p:nvPicPr>
        <p:blipFill rotWithShape="1">
          <a:blip r:embed="rId4">
            <a:alphaModFix/>
          </a:blip>
          <a:srcRect l="14467" t="13557" r="14474" b="17305"/>
          <a:stretch/>
        </p:blipFill>
        <p:spPr>
          <a:xfrm>
            <a:off x="317675" y="1659550"/>
            <a:ext cx="874625" cy="850900"/>
          </a:xfrm>
          <a:prstGeom prst="rect">
            <a:avLst/>
          </a:prstGeom>
          <a:noFill/>
          <a:ln>
            <a:noFill/>
          </a:ln>
        </p:spPr>
      </p:pic>
      <p:sp>
        <p:nvSpPr>
          <p:cNvPr id="103" name="Google Shape;103;p17"/>
          <p:cNvSpPr/>
          <p:nvPr/>
        </p:nvSpPr>
        <p:spPr>
          <a:xfrm>
            <a:off x="6339300" y="1598250"/>
            <a:ext cx="1052700" cy="973500"/>
          </a:xfrm>
          <a:prstGeom prst="ellipse">
            <a:avLst/>
          </a:prstGeom>
          <a:solidFill>
            <a:srgbClr val="3C78D8"/>
          </a:solidFill>
          <a:ln>
            <a:noFill/>
          </a:ln>
          <a:effectLst>
            <a:outerShdw blurRad="57150" dist="19050" dir="5400000" algn="bl" rotWithShape="0">
              <a:schemeClr val="lt1">
                <a:alpha val="50000"/>
              </a:schemeClr>
            </a:outerShdw>
            <a:reflection stA="70000" endPos="22000" dist="28575"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chemeClr val="lt1"/>
              </a:solidFill>
            </a:endParaRPr>
          </a:p>
        </p:txBody>
      </p:sp>
      <p:sp>
        <p:nvSpPr>
          <p:cNvPr id="104" name="Google Shape;104;p17"/>
          <p:cNvSpPr/>
          <p:nvPr/>
        </p:nvSpPr>
        <p:spPr>
          <a:xfrm>
            <a:off x="3239450" y="1598250"/>
            <a:ext cx="1052700" cy="973500"/>
          </a:xfrm>
          <a:prstGeom prst="ellipse">
            <a:avLst/>
          </a:prstGeom>
          <a:solidFill>
            <a:srgbClr val="3C78D8"/>
          </a:solidFill>
          <a:ln>
            <a:noFill/>
          </a:ln>
          <a:effectLst>
            <a:outerShdw blurRad="57150" dist="19050" dir="5400000" algn="bl" rotWithShape="0">
              <a:schemeClr val="lt1">
                <a:alpha val="50000"/>
              </a:schemeClr>
            </a:outerShdw>
            <a:reflection stA="70000" endPos="22000" dist="28575"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chemeClr val="lt1"/>
              </a:solidFill>
            </a:endParaRPr>
          </a:p>
        </p:txBody>
      </p:sp>
      <p:pic>
        <p:nvPicPr>
          <p:cNvPr id="105" name="Google Shape;105;p17"/>
          <p:cNvPicPr preferRelativeResize="0"/>
          <p:nvPr/>
        </p:nvPicPr>
        <p:blipFill>
          <a:blip r:embed="rId5">
            <a:alphaModFix/>
          </a:blip>
          <a:stretch>
            <a:fillRect/>
          </a:stretch>
        </p:blipFill>
        <p:spPr>
          <a:xfrm>
            <a:off x="3435388" y="1659538"/>
            <a:ext cx="737048" cy="770125"/>
          </a:xfrm>
          <a:prstGeom prst="rect">
            <a:avLst/>
          </a:prstGeom>
          <a:noFill/>
          <a:ln>
            <a:noFill/>
          </a:ln>
        </p:spPr>
      </p:pic>
      <p:pic>
        <p:nvPicPr>
          <p:cNvPr id="106" name="Google Shape;106;p17"/>
          <p:cNvPicPr preferRelativeResize="0"/>
          <p:nvPr/>
        </p:nvPicPr>
        <p:blipFill>
          <a:blip r:embed="rId6">
            <a:alphaModFix/>
          </a:blip>
          <a:stretch>
            <a:fillRect/>
          </a:stretch>
        </p:blipFill>
        <p:spPr>
          <a:xfrm>
            <a:off x="6339300" y="1659550"/>
            <a:ext cx="1052700" cy="850910"/>
          </a:xfrm>
          <a:prstGeom prst="rect">
            <a:avLst/>
          </a:prstGeom>
          <a:noFill/>
          <a:ln>
            <a:noFill/>
          </a:ln>
        </p:spPr>
      </p:pic>
      <p:sp>
        <p:nvSpPr>
          <p:cNvPr id="107" name="Google Shape;107;p17"/>
          <p:cNvSpPr/>
          <p:nvPr/>
        </p:nvSpPr>
        <p:spPr>
          <a:xfrm>
            <a:off x="3658800" y="302700"/>
            <a:ext cx="5485200" cy="526200"/>
          </a:xfrm>
          <a:prstGeom prst="rect">
            <a:avLst/>
          </a:prstGeom>
          <a:solidFill>
            <a:srgbClr val="1C4587"/>
          </a:solidFill>
          <a:ln w="9525" cap="flat" cmpd="sng">
            <a:solidFill>
              <a:schemeClr val="dk2"/>
            </a:solidFill>
            <a:prstDash val="solid"/>
            <a:round/>
            <a:headEnd type="none" w="sm" len="sm"/>
            <a:tailEnd type="none" w="sm" len="sm"/>
          </a:ln>
          <a:effectLst>
            <a:outerShdw blurRad="57150" dist="19050" dir="5400000" algn="bl" rotWithShape="0">
              <a:srgbClr val="1155CC">
                <a:alpha val="87000"/>
              </a:srgbClr>
            </a:outerShdw>
            <a:reflection stA="80000" endPos="30000" dist="38100" dir="5400000" fadeDir="5400012" sy="-100000" algn="bl" rotWithShape="0"/>
          </a:effectLst>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800">
                <a:solidFill>
                  <a:schemeClr val="lt1"/>
                </a:solidFill>
                <a:latin typeface="Ubuntu"/>
                <a:ea typeface="Ubuntu"/>
                <a:cs typeface="Ubuntu"/>
                <a:sym typeface="Ubuntu"/>
              </a:rPr>
              <a:t>        Cloud Technologies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155CC"/>
        </a:solidFill>
        <a:effectLst/>
      </p:bgPr>
    </p:bg>
    <p:spTree>
      <p:nvGrpSpPr>
        <p:cNvPr id="1" name="Shape 111"/>
        <p:cNvGrpSpPr/>
        <p:nvPr/>
      </p:nvGrpSpPr>
      <p:grpSpPr>
        <a:xfrm>
          <a:off x="0" y="0"/>
          <a:ext cx="0" cy="0"/>
          <a:chOff x="0" y="0"/>
          <a:chExt cx="0" cy="0"/>
        </a:xfrm>
      </p:grpSpPr>
      <p:pic>
        <p:nvPicPr>
          <p:cNvPr id="112" name="Google Shape;112;p18"/>
          <p:cNvPicPr preferRelativeResize="0"/>
          <p:nvPr/>
        </p:nvPicPr>
        <p:blipFill rotWithShape="1">
          <a:blip r:embed="rId3">
            <a:alphaModFix/>
          </a:blip>
          <a:srcRect/>
          <a:stretch/>
        </p:blipFill>
        <p:spPr>
          <a:xfrm>
            <a:off x="4" y="0"/>
            <a:ext cx="9143986" cy="5143500"/>
          </a:xfrm>
          <a:prstGeom prst="rect">
            <a:avLst/>
          </a:prstGeom>
          <a:noFill/>
          <a:ln>
            <a:noFill/>
          </a:ln>
        </p:spPr>
      </p:pic>
      <p:sp>
        <p:nvSpPr>
          <p:cNvPr id="113" name="Google Shape;113;p18"/>
          <p:cNvSpPr/>
          <p:nvPr/>
        </p:nvSpPr>
        <p:spPr>
          <a:xfrm>
            <a:off x="0" y="307375"/>
            <a:ext cx="5489400" cy="526200"/>
          </a:xfrm>
          <a:prstGeom prst="rect">
            <a:avLst/>
          </a:prstGeom>
          <a:solidFill>
            <a:srgbClr val="1C4587"/>
          </a:solidFill>
          <a:ln w="9525" cap="flat" cmpd="sng">
            <a:solidFill>
              <a:schemeClr val="dk2"/>
            </a:solidFill>
            <a:prstDash val="solid"/>
            <a:round/>
            <a:headEnd type="none" w="sm" len="sm"/>
            <a:tailEnd type="none" w="sm" len="sm"/>
          </a:ln>
          <a:effectLst>
            <a:outerShdw blurRad="57150" dist="19050" dir="5400000" algn="bl" rotWithShape="0">
              <a:srgbClr val="1155CC">
                <a:alpha val="87000"/>
              </a:srgbClr>
            </a:outerShdw>
            <a:reflection stA="80000" endPos="30000" dist="38100" dir="5400000" fadeDir="5400012" sy="-100000" algn="bl" rotWithShape="0"/>
          </a:effectLst>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700">
                <a:solidFill>
                  <a:schemeClr val="lt1"/>
                </a:solidFill>
                <a:latin typeface="Ubuntu"/>
                <a:ea typeface="Ubuntu"/>
                <a:cs typeface="Ubuntu"/>
                <a:sym typeface="Ubuntu"/>
              </a:rPr>
              <a:t>Benefits of Cloud Technology</a:t>
            </a:r>
            <a:endParaRPr sz="2700">
              <a:solidFill>
                <a:schemeClr val="lt1"/>
              </a:solidFill>
              <a:latin typeface="Ubuntu"/>
              <a:ea typeface="Ubuntu"/>
              <a:cs typeface="Ubuntu"/>
              <a:sym typeface="Ubuntu"/>
            </a:endParaRPr>
          </a:p>
        </p:txBody>
      </p:sp>
      <p:sp>
        <p:nvSpPr>
          <p:cNvPr id="114" name="Google Shape;114;p18"/>
          <p:cNvSpPr/>
          <p:nvPr/>
        </p:nvSpPr>
        <p:spPr>
          <a:xfrm>
            <a:off x="0" y="1226225"/>
            <a:ext cx="1805100" cy="621900"/>
          </a:xfrm>
          <a:prstGeom prst="homePlate">
            <a:avLst>
              <a:gd name="adj" fmla="val 50000"/>
            </a:avLst>
          </a:prstGeom>
          <a:solidFill>
            <a:srgbClr val="082F6E">
              <a:alpha val="597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F3F3F3"/>
                </a:solidFill>
              </a:rPr>
              <a:t>AGILITY</a:t>
            </a:r>
            <a:endParaRPr sz="1800">
              <a:solidFill>
                <a:srgbClr val="F3F3F3"/>
              </a:solidFill>
            </a:endParaRPr>
          </a:p>
        </p:txBody>
      </p:sp>
      <p:sp>
        <p:nvSpPr>
          <p:cNvPr id="115" name="Google Shape;115;p18"/>
          <p:cNvSpPr/>
          <p:nvPr/>
        </p:nvSpPr>
        <p:spPr>
          <a:xfrm>
            <a:off x="0" y="2120250"/>
            <a:ext cx="2247600" cy="621900"/>
          </a:xfrm>
          <a:prstGeom prst="homePlate">
            <a:avLst>
              <a:gd name="adj" fmla="val 50000"/>
            </a:avLst>
          </a:prstGeom>
          <a:solidFill>
            <a:srgbClr val="082F6E">
              <a:alpha val="597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F3F3F3"/>
                </a:solidFill>
              </a:rPr>
              <a:t>ELASTICITY</a:t>
            </a:r>
            <a:endParaRPr sz="1800">
              <a:solidFill>
                <a:srgbClr val="F3F3F3"/>
              </a:solidFill>
            </a:endParaRPr>
          </a:p>
        </p:txBody>
      </p:sp>
      <p:sp>
        <p:nvSpPr>
          <p:cNvPr id="116" name="Google Shape;116;p18"/>
          <p:cNvSpPr/>
          <p:nvPr/>
        </p:nvSpPr>
        <p:spPr>
          <a:xfrm>
            <a:off x="0" y="3014275"/>
            <a:ext cx="2558700" cy="621900"/>
          </a:xfrm>
          <a:prstGeom prst="homePlate">
            <a:avLst>
              <a:gd name="adj" fmla="val 50000"/>
            </a:avLst>
          </a:prstGeom>
          <a:solidFill>
            <a:srgbClr val="082F6E">
              <a:alpha val="597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F3F3F3"/>
                </a:solidFill>
              </a:rPr>
              <a:t>COST SAVINGS</a:t>
            </a:r>
            <a:endParaRPr sz="1800">
              <a:solidFill>
                <a:srgbClr val="F3F3F3"/>
              </a:solidFill>
            </a:endParaRPr>
          </a:p>
        </p:txBody>
      </p:sp>
      <p:sp>
        <p:nvSpPr>
          <p:cNvPr id="117" name="Google Shape;117;p18"/>
          <p:cNvSpPr/>
          <p:nvPr/>
        </p:nvSpPr>
        <p:spPr>
          <a:xfrm>
            <a:off x="0" y="3908300"/>
            <a:ext cx="2881500" cy="621900"/>
          </a:xfrm>
          <a:prstGeom prst="homePlate">
            <a:avLst>
              <a:gd name="adj" fmla="val 50000"/>
            </a:avLst>
          </a:prstGeom>
          <a:solidFill>
            <a:srgbClr val="082F6E">
              <a:alpha val="597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F3F3F3"/>
                </a:solidFill>
              </a:rPr>
              <a:t>EASY DEPLOYMENT</a:t>
            </a:r>
            <a:endParaRPr sz="1800">
              <a:solidFill>
                <a:srgbClr val="F3F3F3"/>
              </a:solidFill>
            </a:endParaRPr>
          </a:p>
        </p:txBody>
      </p:sp>
      <p:sp>
        <p:nvSpPr>
          <p:cNvPr id="118" name="Google Shape;118;p18"/>
          <p:cNvSpPr txBox="1"/>
          <p:nvPr/>
        </p:nvSpPr>
        <p:spPr>
          <a:xfrm>
            <a:off x="1924700" y="1226225"/>
            <a:ext cx="7153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6FA8DC"/>
                </a:solidFill>
              </a:rPr>
              <a:t>Instead of buying physical hardware and software and setting them up which takes month, cloud computing gives leverage of faster deployment .</a:t>
            </a:r>
            <a:endParaRPr>
              <a:solidFill>
                <a:srgbClr val="6FA8DC"/>
              </a:solidFill>
            </a:endParaRPr>
          </a:p>
        </p:txBody>
      </p:sp>
      <p:sp>
        <p:nvSpPr>
          <p:cNvPr id="119" name="Google Shape;119;p18"/>
          <p:cNvSpPr txBox="1"/>
          <p:nvPr/>
        </p:nvSpPr>
        <p:spPr>
          <a:xfrm>
            <a:off x="2451000" y="2227950"/>
            <a:ext cx="669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6FA8DC"/>
                </a:solidFill>
              </a:rPr>
              <a:t>Allows for scaling and shrinking resources based on demand</a:t>
            </a:r>
            <a:endParaRPr>
              <a:solidFill>
                <a:srgbClr val="6FA8DC"/>
              </a:solidFill>
            </a:endParaRPr>
          </a:p>
        </p:txBody>
      </p:sp>
      <p:sp>
        <p:nvSpPr>
          <p:cNvPr id="120" name="Google Shape;120;p18"/>
          <p:cNvSpPr txBox="1"/>
          <p:nvPr/>
        </p:nvSpPr>
        <p:spPr>
          <a:xfrm>
            <a:off x="2558700" y="3125125"/>
            <a:ext cx="669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6FA8DC"/>
                </a:solidFill>
              </a:rPr>
              <a:t>Massive savings with economies of scale.</a:t>
            </a:r>
            <a:endParaRPr>
              <a:solidFill>
                <a:srgbClr val="6FA8DC"/>
              </a:solidFill>
            </a:endParaRPr>
          </a:p>
        </p:txBody>
      </p:sp>
      <p:sp>
        <p:nvSpPr>
          <p:cNvPr id="121" name="Google Shape;121;p18"/>
          <p:cNvSpPr txBox="1"/>
          <p:nvPr/>
        </p:nvSpPr>
        <p:spPr>
          <a:xfrm>
            <a:off x="2965500" y="3911450"/>
            <a:ext cx="6286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6FA8DC"/>
                </a:solidFill>
              </a:rPr>
              <a:t>Companies can deploy services in any corner of the planet in minutes by leveraging the cloud.</a:t>
            </a:r>
            <a:endParaRPr>
              <a:solidFill>
                <a:srgbClr val="6FA8DC"/>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TotalTime>
  <Words>839</Words>
  <Application>Microsoft Office PowerPoint</Application>
  <PresentationFormat>On-screen Show (16:9)</PresentationFormat>
  <Paragraphs>97</Paragraphs>
  <Slides>17</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Courier New</vt:lpstr>
      <vt:lpstr>Montserrat</vt:lpstr>
      <vt:lpstr>Ubuntu</vt:lpstr>
      <vt:lpstr>Cambria Math</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Saurav Chaudhary</cp:lastModifiedBy>
  <cp:revision>7</cp:revision>
  <dcterms:modified xsi:type="dcterms:W3CDTF">2021-06-27T10:05:52Z</dcterms:modified>
</cp:coreProperties>
</file>